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1"/>
  </p:notesMasterIdLst>
  <p:sldIdLst>
    <p:sldId id="256" r:id="rId2"/>
    <p:sldId id="263" r:id="rId3"/>
    <p:sldId id="349" r:id="rId4"/>
    <p:sldId id="317" r:id="rId5"/>
    <p:sldId id="318" r:id="rId6"/>
    <p:sldId id="350" r:id="rId7"/>
    <p:sldId id="353" r:id="rId8"/>
    <p:sldId id="352" r:id="rId9"/>
    <p:sldId id="354" r:id="rId10"/>
    <p:sldId id="310" r:id="rId11"/>
    <p:sldId id="320" r:id="rId12"/>
    <p:sldId id="321" r:id="rId13"/>
    <p:sldId id="259" r:id="rId14"/>
    <p:sldId id="260" r:id="rId15"/>
    <p:sldId id="261" r:id="rId16"/>
    <p:sldId id="356" r:id="rId17"/>
    <p:sldId id="355" r:id="rId18"/>
    <p:sldId id="265" r:id="rId19"/>
    <p:sldId id="323" r:id="rId20"/>
    <p:sldId id="324" r:id="rId21"/>
    <p:sldId id="325" r:id="rId22"/>
    <p:sldId id="328" r:id="rId23"/>
    <p:sldId id="326" r:id="rId24"/>
    <p:sldId id="327" r:id="rId25"/>
    <p:sldId id="315" r:id="rId26"/>
    <p:sldId id="357" r:id="rId27"/>
    <p:sldId id="331" r:id="rId28"/>
    <p:sldId id="329" r:id="rId29"/>
    <p:sldId id="332" r:id="rId30"/>
    <p:sldId id="333" r:id="rId31"/>
    <p:sldId id="273" r:id="rId32"/>
    <p:sldId id="337" r:id="rId33"/>
    <p:sldId id="336" r:id="rId34"/>
    <p:sldId id="335" r:id="rId35"/>
    <p:sldId id="319" r:id="rId36"/>
    <p:sldId id="280" r:id="rId37"/>
    <p:sldId id="281" r:id="rId38"/>
    <p:sldId id="338" r:id="rId39"/>
    <p:sldId id="282" r:id="rId40"/>
    <p:sldId id="340" r:id="rId41"/>
    <p:sldId id="341" r:id="rId42"/>
    <p:sldId id="344" r:id="rId43"/>
    <p:sldId id="342" r:id="rId44"/>
    <p:sldId id="343" r:id="rId45"/>
    <p:sldId id="348" r:id="rId46"/>
    <p:sldId id="346" r:id="rId47"/>
    <p:sldId id="345" r:id="rId48"/>
    <p:sldId id="272" r:id="rId49"/>
    <p:sldId id="296" r:id="rId5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既定のセクション" id="{7D4B888B-7A31-4BBD-BBDD-149D2F9E6310}">
          <p14:sldIdLst>
            <p14:sldId id="256"/>
            <p14:sldId id="263"/>
            <p14:sldId id="349"/>
            <p14:sldId id="317"/>
            <p14:sldId id="318"/>
            <p14:sldId id="350"/>
            <p14:sldId id="353"/>
            <p14:sldId id="352"/>
            <p14:sldId id="354"/>
            <p14:sldId id="310"/>
            <p14:sldId id="320"/>
            <p14:sldId id="321"/>
            <p14:sldId id="259"/>
            <p14:sldId id="260"/>
            <p14:sldId id="261"/>
            <p14:sldId id="356"/>
            <p14:sldId id="355"/>
            <p14:sldId id="265"/>
            <p14:sldId id="323"/>
            <p14:sldId id="324"/>
            <p14:sldId id="325"/>
            <p14:sldId id="328"/>
            <p14:sldId id="326"/>
            <p14:sldId id="327"/>
            <p14:sldId id="315"/>
            <p14:sldId id="357"/>
            <p14:sldId id="331"/>
            <p14:sldId id="329"/>
            <p14:sldId id="332"/>
            <p14:sldId id="333"/>
            <p14:sldId id="273"/>
            <p14:sldId id="337"/>
            <p14:sldId id="336"/>
            <p14:sldId id="335"/>
            <p14:sldId id="319"/>
            <p14:sldId id="280"/>
            <p14:sldId id="281"/>
            <p14:sldId id="338"/>
            <p14:sldId id="282"/>
            <p14:sldId id="340"/>
            <p14:sldId id="341"/>
            <p14:sldId id="344"/>
            <p14:sldId id="342"/>
            <p14:sldId id="343"/>
            <p14:sldId id="348"/>
            <p14:sldId id="346"/>
            <p14:sldId id="345"/>
            <p14:sldId id="272"/>
            <p14:sldId id="29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5" autoAdjust="0"/>
    <p:restoredTop sz="94660"/>
  </p:normalViewPr>
  <p:slideViewPr>
    <p:cSldViewPr snapToGrid="0">
      <p:cViewPr varScale="1">
        <p:scale>
          <a:sx n="58" d="100"/>
          <a:sy n="58" d="100"/>
        </p:scale>
        <p:origin x="64" y="2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jpeg>
</file>

<file path=ppt/media/image3.jpg>
</file>

<file path=ppt/media/image4.jpe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99A5B7-B057-4E41-AFEF-BF19DE589B08}" type="datetimeFigureOut">
              <a:rPr kumimoji="1" lang="ja-JP" altLang="en-US" smtClean="0"/>
              <a:t>2019/1/11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6E2168-9C86-49E7-8B9E-1F71D31342E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94916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宇宙本を置く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6E2168-9C86-49E7-8B9E-1F71D31342E9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7727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CF226B-8FC7-42F7-93C1-279663E29E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2987D89-9A5D-41E0-A7FC-9EC84A2DF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F97F20E-B1BC-45BE-A033-1756BF179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6E57-F8E6-499D-8FB2-9E14715C5DBE}" type="datetimeFigureOut">
              <a:rPr kumimoji="1" lang="ja-JP" altLang="en-US" smtClean="0"/>
              <a:t>2019/1/11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177A4D2-00C3-4450-A213-B0ABD3DCC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57CF9DD-A0A3-40EA-A431-B039DF76D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D0EF5-276C-479B-B553-71B9891007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6500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2F52612-D8C5-448F-AD02-CC3C6DF13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AF8CC1A-9E21-4463-8E24-411FB9DB63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F1467C6-A29F-4AB2-9D1E-802DB48AF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6E57-F8E6-499D-8FB2-9E14715C5DBE}" type="datetimeFigureOut">
              <a:rPr kumimoji="1" lang="ja-JP" altLang="en-US" smtClean="0"/>
              <a:t>2019/1/11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715E6E1-8C6F-4C32-B54F-F8451EF3F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7F3D595-A306-4786-91CB-BEE248D8C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D0EF5-276C-479B-B553-71B9891007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8659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5EA661C-7126-4BCA-AD89-BEBAA96CE8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B328072-EB27-4153-A227-D1A9B946EC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62541E3-B502-44BE-BD8D-9144A23B2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6E57-F8E6-499D-8FB2-9E14715C5DBE}" type="datetimeFigureOut">
              <a:rPr kumimoji="1" lang="ja-JP" altLang="en-US" smtClean="0"/>
              <a:t>2019/1/11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3FD980-ED5C-464A-AE16-2FCFCB67D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EB43775-00F1-444C-B62C-0E56CF7EE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D0EF5-276C-479B-B553-71B9891007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6876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EF5042D-FC38-421A-B61B-78BEFB903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39B77D1-CD42-41E6-B0AC-9922394780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9A65680-E041-48E4-BCDB-B42803700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6E57-F8E6-499D-8FB2-9E14715C5DBE}" type="datetimeFigureOut">
              <a:rPr kumimoji="1" lang="ja-JP" altLang="en-US" smtClean="0"/>
              <a:t>2019/1/11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4974DF7-C2F9-4964-8AFE-15DCC38AF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BEADFF0-56B0-4CD2-BF8A-0452542F3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D0EF5-276C-479B-B553-71B9891007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3950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E9B7897-C676-4F8B-90AC-B0637D9B4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F6E7918-AA9C-4704-8BDC-C35A6F7C84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B5C7DC1-4C42-4ED7-BDCD-35BD1E21E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6E57-F8E6-499D-8FB2-9E14715C5DBE}" type="datetimeFigureOut">
              <a:rPr kumimoji="1" lang="ja-JP" altLang="en-US" smtClean="0"/>
              <a:t>2019/1/11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D4C8723-A63C-47F4-80EA-10AC6FE07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C0BA066-CB9C-4113-AADA-F3D315BA6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D0EF5-276C-479B-B553-71B9891007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6469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4B8019-CE02-4826-93A5-9E034A8F1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B4ED604-777D-43B9-A588-F52F1BAEDC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9D2188B-7A4A-445D-AB7D-E487A673EE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C2E8021-DD61-4345-AE88-025486EDD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6E57-F8E6-499D-8FB2-9E14715C5DBE}" type="datetimeFigureOut">
              <a:rPr kumimoji="1" lang="ja-JP" altLang="en-US" smtClean="0"/>
              <a:t>2019/1/11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B06A135-5E8E-40DA-BB98-4BDD07A70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0188078-B0E4-4F7C-901A-032BEAA48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D0EF5-276C-479B-B553-71B9891007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3517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9F1F242-F5DC-42CA-8955-928FA4A21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2C77945-4C34-4D32-89A9-34696CB6EE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39AD26A-BBA9-4530-922E-DB2D640324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6FB492B-494D-4BED-9C55-6FF83ED29E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F8E46F2-FC39-49D5-A763-2F95B8A044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530100E-178F-4250-B317-E873D392F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6E57-F8E6-499D-8FB2-9E14715C5DBE}" type="datetimeFigureOut">
              <a:rPr kumimoji="1" lang="ja-JP" altLang="en-US" smtClean="0"/>
              <a:t>2019/1/11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D4A1D24-FE3D-4B5F-9E7F-B7565BE1F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1C1FD04-0AAE-45BA-B959-156BD79AA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D0EF5-276C-479B-B553-71B9891007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2521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3142543-20B7-4598-A230-F1233A134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95D69E6-89AA-4CC9-9BCA-0C750985D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6E57-F8E6-499D-8FB2-9E14715C5DBE}" type="datetimeFigureOut">
              <a:rPr kumimoji="1" lang="ja-JP" altLang="en-US" smtClean="0"/>
              <a:t>2019/1/11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41E94B7-1E6B-4AF1-857C-50E6F5B65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D48DF5C-2361-4527-B5D2-9BFA0BB2D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D0EF5-276C-479B-B553-71B9891007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4011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AB36578-B863-4F6A-88BC-B62B4CA6D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6E57-F8E6-499D-8FB2-9E14715C5DBE}" type="datetimeFigureOut">
              <a:rPr kumimoji="1" lang="ja-JP" altLang="en-US" smtClean="0"/>
              <a:t>2019/1/11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E81EB17-B627-4AF2-B43D-D23D76C4C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A7445FB-11DB-4BF0-A1C2-5B3B3039F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D0EF5-276C-479B-B553-71B9891007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5061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57001B3-6348-4EFA-8C43-1DDCE928B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F8FD01-10A2-4B91-9D61-7D4040899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2CE580D-8320-40AD-8D14-0BEFCD6717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DC6478F-867C-4F98-B82F-C931909C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6E57-F8E6-499D-8FB2-9E14715C5DBE}" type="datetimeFigureOut">
              <a:rPr kumimoji="1" lang="ja-JP" altLang="en-US" smtClean="0"/>
              <a:t>2019/1/11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F1F6527-F163-4A09-889B-3DFC194DF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1F68FAA-113D-4DF1-B51E-1CFB006A4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D0EF5-276C-479B-B553-71B9891007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3400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DD3DF7-372C-4D4D-93E2-FF9534FDB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335A4BD-8DB1-49C8-A015-CD7FE52865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A439C94-1BDD-4609-95DC-94D1904F01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DFF76F6-0658-46B3-9913-29C020274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6E57-F8E6-499D-8FB2-9E14715C5DBE}" type="datetimeFigureOut">
              <a:rPr kumimoji="1" lang="ja-JP" altLang="en-US" smtClean="0"/>
              <a:t>2019/1/11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68847CD-198C-4092-ADB0-D45D590FB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5058530-2F80-487A-A510-B1E146147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D0EF5-276C-479B-B553-71B9891007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88705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6D6E0374-CB83-4A07-B16A-C5F6E6D69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3780B95-C4C1-481D-8BBA-AE59F08994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E24F4DE-EA69-4635-9F31-0B5B0B815B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B26E57-F8E6-499D-8FB2-9E14715C5DBE}" type="datetimeFigureOut">
              <a:rPr kumimoji="1" lang="ja-JP" altLang="en-US" smtClean="0"/>
              <a:t>2019/1/11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2CBFAE3-B11C-47E9-8326-08F30C1371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CC2260C-F734-4344-ADF5-9FAAF665CD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9D0EF5-276C-479B-B553-71B9891007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8314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business.nikkeibp.co.jp/atcl/report/16/122700258/010900004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7.jpe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F3BDCF5-A0D5-4398-8407-E073496AF4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宇宙が生</a:t>
            </a:r>
            <a:r>
              <a:rPr lang="ja-JP" altLang="en-US" dirty="0"/>
              <a:t>まれる前の話</a:t>
            </a:r>
            <a:br>
              <a:rPr lang="en-US" altLang="ja-JP" dirty="0"/>
            </a:br>
            <a:r>
              <a:rPr lang="en-US" altLang="ja-JP" sz="4400" dirty="0">
                <a:solidFill>
                  <a:schemeClr val="bg1">
                    <a:lumMod val="75000"/>
                  </a:schemeClr>
                </a:solidFill>
              </a:rPr>
              <a:t>R</a:t>
            </a:r>
            <a:r>
              <a:rPr lang="ja-JP" altLang="en-US" sz="4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ja-JP" sz="4400" dirty="0" err="1">
                <a:solidFill>
                  <a:schemeClr val="bg1">
                    <a:lumMod val="75000"/>
                  </a:schemeClr>
                </a:solidFill>
              </a:rPr>
              <a:t>ver</a:t>
            </a:r>
            <a:r>
              <a:rPr lang="en-US" altLang="ja-JP" sz="4400" dirty="0">
                <a:solidFill>
                  <a:schemeClr val="bg1">
                    <a:lumMod val="75000"/>
                  </a:schemeClr>
                </a:solidFill>
              </a:rPr>
              <a:t> 1.0.0</a:t>
            </a:r>
            <a:r>
              <a:rPr lang="ja-JP" altLang="en-US" sz="4400" dirty="0">
                <a:solidFill>
                  <a:schemeClr val="bg1">
                    <a:lumMod val="75000"/>
                  </a:schemeClr>
                </a:solidFill>
              </a:rPr>
              <a:t>で関数を知る</a:t>
            </a:r>
            <a:endParaRPr kumimoji="1" lang="ja-JP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2C8AB70-AD56-4EF7-BDDE-EAADF26797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 err="1"/>
              <a:t>きぬ</a:t>
            </a:r>
            <a:r>
              <a:rPr kumimoji="1" lang="ja-JP" altLang="en-US" dirty="0"/>
              <a:t>いと</a:t>
            </a:r>
            <a:endParaRPr kumimoji="1" lang="en-US" altLang="ja-JP" dirty="0"/>
          </a:p>
          <a:p>
            <a:r>
              <a:rPr lang="en-US" altLang="ja-JP" dirty="0" err="1"/>
              <a:t>TokyoR</a:t>
            </a:r>
            <a:r>
              <a:rPr lang="en-US" altLang="ja-JP" dirty="0"/>
              <a:t> #75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888382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65148F-8F13-472F-8225-58C67C752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76497"/>
            <a:ext cx="10515600" cy="1325563"/>
          </a:xfrm>
        </p:spPr>
        <p:txBody>
          <a:bodyPr>
            <a:normAutofit/>
          </a:bodyPr>
          <a:lstStyle/>
          <a:p>
            <a:pPr algn="ctr">
              <a:tabLst>
                <a:tab pos="352425" algn="l"/>
              </a:tabLst>
            </a:pPr>
            <a:r>
              <a:rPr kumimoji="1" lang="ja-JP" altLang="en-US" dirty="0">
                <a:solidFill>
                  <a:schemeClr val="bg1"/>
                </a:solidFill>
              </a:rPr>
              <a:t>宇宙が始まる前は何があったのか？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25D96115-C896-4DCA-BF05-9B7ABEED87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462" y="455940"/>
            <a:ext cx="3571075" cy="445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149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A09F68-07FA-4513-A639-30C5C8BAA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kumimoji="1" lang="ja-JP" altLang="en-US" dirty="0"/>
              <a:t>よくわからない</a:t>
            </a:r>
          </a:p>
        </p:txBody>
      </p:sp>
    </p:spTree>
    <p:extLst>
      <p:ext uri="{BB962C8B-B14F-4D97-AF65-F5344CB8AC3E}">
        <p14:creationId xmlns:p14="http://schemas.microsoft.com/office/powerpoint/2010/main" val="904361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B3644F-5C0A-4025-A079-BA3D1E91C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初心者セッション</a:t>
            </a:r>
            <a:r>
              <a:rPr kumimoji="1" lang="en-US" altLang="ja-JP" dirty="0"/>
              <a:t>(</a:t>
            </a:r>
            <a:r>
              <a:rPr kumimoji="1" lang="ja-JP" altLang="en-US" dirty="0"/>
              <a:t>超基礎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911CF9A7-DED5-4D57-8AC2-33A81A7012C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dirty="0"/>
              <a:t>宇宙ができる前の</a:t>
            </a:r>
            <a:r>
              <a:rPr lang="en-US" altLang="ja-JP" dirty="0"/>
              <a:t>R</a:t>
            </a:r>
            <a:r>
              <a:rPr lang="ja-JP" altLang="en-US" dirty="0"/>
              <a:t>を使ってみよう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モダンなアイツら</a:t>
            </a:r>
            <a:endParaRPr lang="en-US" altLang="ja-JP" dirty="0"/>
          </a:p>
          <a:p>
            <a:pPr lvl="1"/>
            <a:r>
              <a:rPr lang="ja-JP" altLang="en-US" dirty="0"/>
              <a:t>今日ないの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lang="ja-JP" altLang="en-US" dirty="0"/>
              <a:t>ベイズなアイツら</a:t>
            </a:r>
            <a:endParaRPr lang="en-US" altLang="ja-JP" dirty="0"/>
          </a:p>
          <a:p>
            <a:pPr lvl="1"/>
            <a:r>
              <a:rPr lang="ja-JP" altLang="en-US" dirty="0"/>
              <a:t>今日ないの</a:t>
            </a:r>
          </a:p>
          <a:p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031135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BDA5A0-8823-48EF-B169-D6EA60673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【</a:t>
            </a:r>
            <a:r>
              <a:rPr kumimoji="1" lang="ja-JP" altLang="en-US" dirty="0"/>
              <a:t>余談</a:t>
            </a:r>
            <a:r>
              <a:rPr kumimoji="1" lang="en-US" altLang="ja-JP" dirty="0"/>
              <a:t>】</a:t>
            </a:r>
            <a:r>
              <a:rPr kumimoji="1" lang="ja-JP" altLang="en-US" dirty="0"/>
              <a:t>きっかけ</a:t>
            </a: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950BF966-9041-4A74-8477-086CEDBC97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7"/>
          <a:stretch/>
        </p:blipFill>
        <p:spPr>
          <a:xfrm>
            <a:off x="3042811" y="2705713"/>
            <a:ext cx="6038127" cy="2591162"/>
          </a:xfr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294B0EA-9076-4A95-8119-88D33D207EDB}"/>
              </a:ext>
            </a:extLst>
          </p:cNvPr>
          <p:cNvSpPr txBox="1"/>
          <p:nvPr/>
        </p:nvSpPr>
        <p:spPr>
          <a:xfrm>
            <a:off x="1162594" y="1802674"/>
            <a:ext cx="62071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よ</a:t>
            </a:r>
            <a:r>
              <a:rPr lang="ja-JP" altLang="en-US" sz="2400" dirty="0" err="1"/>
              <a:t>ーし</a:t>
            </a:r>
            <a:r>
              <a:rPr lang="ja-JP" altLang="en-US" sz="2400" dirty="0"/>
              <a:t>今回も</a:t>
            </a:r>
            <a:r>
              <a:rPr lang="en-US" altLang="ja-JP" sz="2400" dirty="0"/>
              <a:t>Lightning Talk</a:t>
            </a:r>
            <a:r>
              <a:rPr lang="ja-JP" altLang="en-US" sz="2400" dirty="0"/>
              <a:t>やっちゃおうか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379110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BDA5A0-8823-48EF-B169-D6EA60673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【</a:t>
            </a:r>
            <a:r>
              <a:rPr kumimoji="1" lang="ja-JP" altLang="en-US" dirty="0"/>
              <a:t>余談</a:t>
            </a:r>
            <a:r>
              <a:rPr kumimoji="1" lang="en-US" altLang="ja-JP" dirty="0"/>
              <a:t>】</a:t>
            </a:r>
            <a:r>
              <a:rPr kumimoji="1" lang="ja-JP" altLang="en-US" dirty="0"/>
              <a:t>きっかけ</a:t>
            </a:r>
          </a:p>
        </p:txBody>
      </p:sp>
      <p:pic>
        <p:nvPicPr>
          <p:cNvPr id="6" name="コンテンツ プレースホルダー 5">
            <a:extLst>
              <a:ext uri="{FF2B5EF4-FFF2-40B4-BE49-F238E27FC236}">
                <a16:creationId xmlns:a16="http://schemas.microsoft.com/office/drawing/2014/main" id="{35ACFE8A-D9E7-42EB-9F58-6EE33EE6A8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337" y="2767634"/>
            <a:ext cx="6087325" cy="2467319"/>
          </a:xfr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07BFF6D-63DA-487D-8F28-8B5C24E1E8D9}"/>
              </a:ext>
            </a:extLst>
          </p:cNvPr>
          <p:cNvSpPr txBox="1"/>
          <p:nvPr/>
        </p:nvSpPr>
        <p:spPr>
          <a:xfrm>
            <a:off x="1162594" y="1802674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なぁ</a:t>
            </a:r>
            <a:r>
              <a:rPr kumimoji="1" lang="en-US" altLang="ja-JP" sz="2400" dirty="0"/>
              <a:t>……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06343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FBE73AB4-4EE8-44A7-953E-55CE6E08E1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3648"/>
            <a:ext cx="12192000" cy="6865295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AF7BD424-084D-4FA9-BE11-376290F40118}"/>
              </a:ext>
            </a:extLst>
          </p:cNvPr>
          <p:cNvSpPr txBox="1"/>
          <p:nvPr/>
        </p:nvSpPr>
        <p:spPr>
          <a:xfrm>
            <a:off x="7966364" y="290946"/>
            <a:ext cx="4225635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LT</a:t>
            </a:r>
            <a:r>
              <a:rPr kumimoji="1" lang="ja-JP" altLang="en-US" sz="2800" dirty="0"/>
              <a:t>申し込んだ</a:t>
            </a:r>
            <a:r>
              <a:rPr lang="ja-JP" altLang="en-US" sz="2800" dirty="0"/>
              <a:t>つもりが</a:t>
            </a:r>
            <a:r>
              <a:rPr lang="en-US" altLang="ja-JP" sz="2800" dirty="0"/>
              <a:t>…</a:t>
            </a:r>
          </a:p>
          <a:p>
            <a:r>
              <a:rPr kumimoji="1" lang="ja-JP" altLang="en-US" sz="2800" dirty="0"/>
              <a:t>申請間違え無事終了</a:t>
            </a:r>
          </a:p>
        </p:txBody>
      </p:sp>
    </p:spTree>
    <p:extLst>
      <p:ext uri="{BB962C8B-B14F-4D97-AF65-F5344CB8AC3E}">
        <p14:creationId xmlns:p14="http://schemas.microsoft.com/office/powerpoint/2010/main" val="3483437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90">
          <a:fgClr>
            <a:schemeClr val="accent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A09F68-07FA-4513-A639-30C5C8BAA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kumimoji="1" lang="ja-JP" altLang="en-US" sz="28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閑　話　休　題</a:t>
            </a:r>
            <a:br>
              <a:rPr kumimoji="1" lang="en-US" altLang="ja-JP" sz="28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</a:br>
            <a:br>
              <a:rPr kumimoji="1" lang="en-US" altLang="ja-JP" sz="28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</a:br>
            <a:r>
              <a:rPr kumimoji="1" lang="ja-JP" altLang="en-US" sz="20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○ 物 語 ッ ポ ク テ ナ ン カ イ イ ヨ ネ</a:t>
            </a:r>
            <a:endParaRPr kumimoji="1" lang="ja-JP" altLang="en-US" sz="2800" dirty="0">
              <a:solidFill>
                <a:schemeClr val="bg1"/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83953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F3BDCF5-A0D5-4398-8407-E073496AF4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宇宙が生</a:t>
            </a:r>
            <a:r>
              <a:rPr lang="ja-JP" altLang="en-US" dirty="0"/>
              <a:t>まれる前の話</a:t>
            </a:r>
            <a:br>
              <a:rPr lang="en-US" altLang="ja-JP" dirty="0"/>
            </a:br>
            <a:r>
              <a:rPr lang="en-US" altLang="ja-JP" sz="4400" dirty="0"/>
              <a:t>R</a:t>
            </a:r>
            <a:r>
              <a:rPr lang="ja-JP" altLang="en-US" sz="4400" dirty="0"/>
              <a:t> </a:t>
            </a:r>
            <a:r>
              <a:rPr lang="en-US" altLang="ja-JP" sz="4400" dirty="0" err="1"/>
              <a:t>ver</a:t>
            </a:r>
            <a:r>
              <a:rPr lang="en-US" altLang="ja-JP" sz="4400" dirty="0"/>
              <a:t> 1.0.0</a:t>
            </a:r>
            <a:r>
              <a:rPr lang="ja-JP" altLang="en-US" sz="4400" dirty="0"/>
              <a:t>で関数を知る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2C8AB70-AD56-4EF7-BDDE-EAADF26797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 err="1"/>
              <a:t>きぬ</a:t>
            </a:r>
            <a:r>
              <a:rPr kumimoji="1" lang="ja-JP" altLang="en-US" dirty="0"/>
              <a:t>いと</a:t>
            </a:r>
            <a:endParaRPr kumimoji="1" lang="en-US" altLang="ja-JP" dirty="0"/>
          </a:p>
          <a:p>
            <a:r>
              <a:rPr lang="en-US" altLang="ja-JP" dirty="0" err="1"/>
              <a:t>TokyoR</a:t>
            </a:r>
            <a:r>
              <a:rPr lang="en-US" altLang="ja-JP" dirty="0"/>
              <a:t> #75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813431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B3644F-5C0A-4025-A079-BA3D1E91C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初心者セッション</a:t>
            </a:r>
            <a:r>
              <a:rPr kumimoji="1" lang="en-US" altLang="ja-JP" dirty="0"/>
              <a:t>(</a:t>
            </a:r>
            <a:r>
              <a:rPr kumimoji="1" lang="ja-JP" altLang="en-US" dirty="0"/>
              <a:t>超基礎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74EC1F8-1B52-49CB-8331-CFCA074BFD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2618"/>
            <a:ext cx="10515600" cy="4394345"/>
          </a:xfrm>
        </p:spPr>
        <p:txBody>
          <a:bodyPr>
            <a:normAutofit/>
          </a:bodyPr>
          <a:lstStyle/>
          <a:p>
            <a:r>
              <a:rPr lang="en-US" altLang="ja-JP" dirty="0"/>
              <a:t>R</a:t>
            </a:r>
            <a:r>
              <a:rPr lang="ja-JP" altLang="en-US" dirty="0"/>
              <a:t>を「古典」から学ぶ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lang="ja-JP" altLang="en-US" dirty="0"/>
              <a:t>早速</a:t>
            </a:r>
            <a:r>
              <a:rPr lang="en-US" altLang="ja-JP" dirty="0"/>
              <a:t>R</a:t>
            </a:r>
            <a:r>
              <a:rPr lang="ja-JP" altLang="en-US" dirty="0"/>
              <a:t>をインストールするところから始めよう</a:t>
            </a:r>
            <a:endParaRPr lang="en-US" altLang="ja-JP" dirty="0"/>
          </a:p>
          <a:p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219231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5D4D5D-9FF4-4822-A24F-ED346243D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初心者セッション</a:t>
            </a:r>
            <a:r>
              <a:rPr kumimoji="1" lang="en-US" altLang="ja-JP" dirty="0"/>
              <a:t>(</a:t>
            </a:r>
            <a:r>
              <a:rPr kumimoji="1" lang="ja-JP" altLang="en-US" dirty="0"/>
              <a:t>超基礎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DFAD4DDB-F0A7-478E-A411-DFE9F372F6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3284" y="1825625"/>
            <a:ext cx="8425431" cy="4351338"/>
          </a:xfrm>
        </p:spPr>
      </p:pic>
    </p:spTree>
    <p:extLst>
      <p:ext uri="{BB962C8B-B14F-4D97-AF65-F5344CB8AC3E}">
        <p14:creationId xmlns:p14="http://schemas.microsoft.com/office/powerpoint/2010/main" val="376027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EA1B28-B8DC-475A-BDFA-56DFFF6A3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誰？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D93AD9A-2319-4E87-BDB0-B7FF46FD5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altLang="ja-JP" dirty="0" err="1"/>
              <a:t>TwitterID</a:t>
            </a:r>
            <a:r>
              <a:rPr lang="en-US" altLang="ja-JP" dirty="0"/>
              <a:t> == </a:t>
            </a:r>
            <a:r>
              <a:rPr lang="en-US" altLang="ja-JP" dirty="0" err="1"/>
              <a:t>MstdnID</a:t>
            </a:r>
            <a:r>
              <a:rPr lang="en-US" altLang="ja-JP" dirty="0"/>
              <a:t> == @0_u0</a:t>
            </a:r>
          </a:p>
          <a:p>
            <a:r>
              <a:rPr lang="en-US" altLang="ja-JP" dirty="0"/>
              <a:t>Data Analyst(</a:t>
            </a:r>
            <a:r>
              <a:rPr lang="ja-JP" altLang="en-US" dirty="0"/>
              <a:t>表の顔</a:t>
            </a:r>
            <a:r>
              <a:rPr lang="en-US" altLang="ja-JP" dirty="0"/>
              <a:t>)</a:t>
            </a:r>
          </a:p>
          <a:p>
            <a:pPr lvl="1"/>
            <a:r>
              <a:rPr lang="ja-JP" altLang="en-US" dirty="0"/>
              <a:t>コードを書く「わからないけどすごいことしてる」人</a:t>
            </a:r>
            <a:r>
              <a:rPr lang="en-US" altLang="ja-JP" dirty="0"/>
              <a:t>(</a:t>
            </a:r>
            <a:r>
              <a:rPr lang="ja-JP" altLang="en-US" dirty="0"/>
              <a:t>社内評価</a:t>
            </a:r>
            <a:r>
              <a:rPr lang="en-US" altLang="ja-JP" dirty="0"/>
              <a:t>)</a:t>
            </a:r>
          </a:p>
          <a:p>
            <a:pPr lvl="1"/>
            <a:r>
              <a:rPr lang="ja-JP" altLang="en-US" dirty="0"/>
              <a:t>あまりすごくない</a:t>
            </a:r>
            <a:r>
              <a:rPr lang="en-US" altLang="ja-JP" dirty="0"/>
              <a:t>(</a:t>
            </a:r>
            <a:r>
              <a:rPr lang="ja-JP" altLang="en-US" dirty="0"/>
              <a:t>自己評価</a:t>
            </a:r>
            <a:r>
              <a:rPr lang="en-US" altLang="ja-JP" dirty="0"/>
              <a:t>)</a:t>
            </a:r>
          </a:p>
          <a:p>
            <a:endParaRPr lang="en-US" altLang="ja-JP" dirty="0"/>
          </a:p>
          <a:p>
            <a:r>
              <a:rPr lang="ja-JP" altLang="en-US" dirty="0"/>
              <a:t>データ野郎</a:t>
            </a:r>
            <a:r>
              <a:rPr lang="en-US" altLang="ja-JP" dirty="0"/>
              <a:t>(</a:t>
            </a:r>
            <a:r>
              <a:rPr lang="ja-JP" altLang="en-US" dirty="0"/>
              <a:t>裏の顔</a:t>
            </a:r>
            <a:r>
              <a:rPr lang="en-US" altLang="ja-JP" dirty="0"/>
              <a:t>)</a:t>
            </a:r>
          </a:p>
          <a:p>
            <a:pPr lvl="1"/>
            <a:r>
              <a:rPr lang="en-US" altLang="ja-JP" dirty="0" err="1"/>
              <a:t>kaggle</a:t>
            </a:r>
            <a:r>
              <a:rPr lang="ja-JP" altLang="en-US" dirty="0"/>
              <a:t>やったり</a:t>
            </a:r>
            <a:r>
              <a:rPr lang="en-US" altLang="ja-JP" dirty="0"/>
              <a:t>SIGNATE</a:t>
            </a:r>
            <a:r>
              <a:rPr lang="ja-JP" altLang="en-US" dirty="0"/>
              <a:t>やったり</a:t>
            </a:r>
            <a:endParaRPr lang="en-US" altLang="ja-JP" dirty="0"/>
          </a:p>
          <a:p>
            <a:pPr lvl="1"/>
            <a:r>
              <a:rPr lang="ja-JP" altLang="en-US" dirty="0"/>
              <a:t>ぶっちゃ</a:t>
            </a:r>
            <a:r>
              <a:rPr lang="ja-JP" altLang="en-US" dirty="0" err="1"/>
              <a:t>け</a:t>
            </a:r>
            <a:r>
              <a:rPr lang="ja-JP" altLang="en-US" dirty="0"/>
              <a:t>開発とかしたい</a:t>
            </a:r>
            <a:endParaRPr lang="en-US" altLang="ja-JP" dirty="0"/>
          </a:p>
          <a:p>
            <a:pPr lvl="1"/>
            <a:r>
              <a:rPr lang="ja-JP" altLang="en-US" dirty="0"/>
              <a:t>エンジニアリングもしたい</a:t>
            </a:r>
            <a:endParaRPr lang="en-US" altLang="ja-JP" dirty="0"/>
          </a:p>
          <a:p>
            <a:pPr lvl="1"/>
            <a:r>
              <a:rPr lang="ja-JP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勉強させてくれる場所も募集してます</a:t>
            </a:r>
            <a:endParaRPr lang="en-US" altLang="ja-JP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A9872E7-5A6C-4AC4-89D0-D3607E8A81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430" y="3630430"/>
            <a:ext cx="3227570" cy="3227570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2686552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5D4D5D-9FF4-4822-A24F-ED346243D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初心者セッション</a:t>
            </a:r>
            <a:r>
              <a:rPr kumimoji="1" lang="en-US" altLang="ja-JP" dirty="0"/>
              <a:t>(</a:t>
            </a:r>
            <a:r>
              <a:rPr kumimoji="1" lang="ja-JP" altLang="en-US" dirty="0"/>
              <a:t>超基礎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pic>
        <p:nvPicPr>
          <p:cNvPr id="7" name="コンテンツ プレースホルダー 6">
            <a:extLst>
              <a:ext uri="{FF2B5EF4-FFF2-40B4-BE49-F238E27FC236}">
                <a16:creationId xmlns:a16="http://schemas.microsoft.com/office/drawing/2014/main" id="{6EF17B85-83E9-49CF-9F46-F9115E74B2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1937" y="3088998"/>
            <a:ext cx="7061569" cy="680003"/>
          </a:xfrm>
        </p:spPr>
      </p:pic>
    </p:spTree>
    <p:extLst>
      <p:ext uri="{BB962C8B-B14F-4D97-AF65-F5344CB8AC3E}">
        <p14:creationId xmlns:p14="http://schemas.microsoft.com/office/powerpoint/2010/main" val="29139375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5D4D5D-9FF4-4822-A24F-ED346243D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初心者セッション</a:t>
            </a:r>
            <a:r>
              <a:rPr kumimoji="1" lang="en-US" altLang="ja-JP" dirty="0"/>
              <a:t>(</a:t>
            </a:r>
            <a:r>
              <a:rPr kumimoji="1" lang="ja-JP" altLang="en-US" dirty="0"/>
              <a:t>超基礎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pic>
        <p:nvPicPr>
          <p:cNvPr id="9" name="コンテンツ プレースホルダー 8">
            <a:extLst>
              <a:ext uri="{FF2B5EF4-FFF2-40B4-BE49-F238E27FC236}">
                <a16:creationId xmlns:a16="http://schemas.microsoft.com/office/drawing/2014/main" id="{EFCA42DA-B22A-47F7-8CDB-BA7B2311AE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37"/>
          <a:stretch/>
        </p:blipFill>
        <p:spPr>
          <a:xfrm>
            <a:off x="2228144" y="1825625"/>
            <a:ext cx="7330635" cy="4351338"/>
          </a:xfrm>
        </p:spPr>
      </p:pic>
    </p:spTree>
    <p:extLst>
      <p:ext uri="{BB962C8B-B14F-4D97-AF65-F5344CB8AC3E}">
        <p14:creationId xmlns:p14="http://schemas.microsoft.com/office/powerpoint/2010/main" val="22032267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5D4D5D-9FF4-4822-A24F-ED346243D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初心者セッション</a:t>
            </a:r>
            <a:r>
              <a:rPr kumimoji="1" lang="en-US" altLang="ja-JP" dirty="0"/>
              <a:t>(</a:t>
            </a:r>
            <a:r>
              <a:rPr kumimoji="1" lang="ja-JP" altLang="en-US" dirty="0"/>
              <a:t>超基礎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pic>
        <p:nvPicPr>
          <p:cNvPr id="6" name="コンテンツ プレースホルダー 5">
            <a:extLst>
              <a:ext uri="{FF2B5EF4-FFF2-40B4-BE49-F238E27FC236}">
                <a16:creationId xmlns:a16="http://schemas.microsoft.com/office/drawing/2014/main" id="{384ED668-F44F-4E8D-B1E2-D6D4412EF9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361" y="3429000"/>
            <a:ext cx="6785278" cy="674441"/>
          </a:xfrm>
        </p:spPr>
      </p:pic>
    </p:spTree>
    <p:extLst>
      <p:ext uri="{BB962C8B-B14F-4D97-AF65-F5344CB8AC3E}">
        <p14:creationId xmlns:p14="http://schemas.microsoft.com/office/powerpoint/2010/main" val="9584938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60C68A26-BA4F-4FC5-8F9E-BD25674AF3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できましたか？</a:t>
            </a:r>
          </a:p>
        </p:txBody>
      </p:sp>
      <p:sp>
        <p:nvSpPr>
          <p:cNvPr id="5" name="字幕 4">
            <a:extLst>
              <a:ext uri="{FF2B5EF4-FFF2-40B4-BE49-F238E27FC236}">
                <a16:creationId xmlns:a16="http://schemas.microsoft.com/office/drawing/2014/main" id="{B701938F-F8A3-495F-AF36-E5075B056E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16523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60C68A26-BA4F-4FC5-8F9E-BD25674AF3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3"/>
            <a:ext cx="12192000" cy="2387600"/>
          </a:xfrm>
        </p:spPr>
        <p:txBody>
          <a:bodyPr/>
          <a:lstStyle/>
          <a:p>
            <a:r>
              <a:rPr kumimoji="1" lang="ja-JP" altLang="en-US" dirty="0"/>
              <a:t>で　き　ま　し　た　ね　？　</a:t>
            </a:r>
          </a:p>
        </p:txBody>
      </p:sp>
      <p:sp>
        <p:nvSpPr>
          <p:cNvPr id="5" name="字幕 4">
            <a:extLst>
              <a:ext uri="{FF2B5EF4-FFF2-40B4-BE49-F238E27FC236}">
                <a16:creationId xmlns:a16="http://schemas.microsoft.com/office/drawing/2014/main" id="{B701938F-F8A3-495F-AF36-E5075B056E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38761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4DB1B39-C814-45F7-8A5C-6C7097477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R ver. 1.0.0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B70305F-D437-4606-9BF5-45B3008DE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2000</a:t>
            </a:r>
            <a:r>
              <a:rPr lang="ja-JP" altLang="en-US" dirty="0"/>
              <a:t>年</a:t>
            </a:r>
            <a:r>
              <a:rPr lang="en-US" altLang="ja-JP" dirty="0"/>
              <a:t>2</a:t>
            </a:r>
            <a:r>
              <a:rPr lang="ja-JP" altLang="en-US" dirty="0"/>
              <a:t>月リリース</a:t>
            </a:r>
            <a:endParaRPr lang="en-US" altLang="ja-JP" dirty="0"/>
          </a:p>
          <a:p>
            <a:pPr lvl="1"/>
            <a:r>
              <a:rPr lang="en-US" altLang="ja-JP" dirty="0"/>
              <a:t>Hadley(</a:t>
            </a:r>
            <a:r>
              <a:rPr lang="ja-JP" altLang="en-US" dirty="0"/>
              <a:t>宇宙を作った神</a:t>
            </a:r>
            <a:r>
              <a:rPr lang="en-US" altLang="ja-JP" dirty="0"/>
              <a:t>)</a:t>
            </a:r>
            <a:r>
              <a:rPr lang="ja-JP" altLang="en-US" dirty="0"/>
              <a:t>が</a:t>
            </a:r>
            <a:r>
              <a:rPr lang="en-US" altLang="ja-JP" dirty="0"/>
              <a:t>R</a:t>
            </a:r>
            <a:r>
              <a:rPr lang="ja-JP" altLang="en-US" dirty="0"/>
              <a:t>と出会う→</a:t>
            </a:r>
            <a:r>
              <a:rPr lang="en-US" altLang="ja-JP" dirty="0"/>
              <a:t>2002</a:t>
            </a:r>
            <a:r>
              <a:rPr lang="ja-JP" altLang="en-US" dirty="0"/>
              <a:t>年頃</a:t>
            </a:r>
            <a:r>
              <a:rPr lang="en-US" altLang="ja-JP" dirty="0"/>
              <a:t>※</a:t>
            </a:r>
          </a:p>
          <a:p>
            <a:pPr lvl="2"/>
            <a:r>
              <a:rPr lang="en-US" altLang="ja-JP" dirty="0"/>
              <a:t>※)</a:t>
            </a:r>
            <a:r>
              <a:rPr lang="ja-JP" altLang="en-US" dirty="0"/>
              <a:t>ソースは以下</a:t>
            </a:r>
            <a:r>
              <a:rPr lang="en-US" altLang="ja-JP" dirty="0"/>
              <a:t>(2019/01/11</a:t>
            </a:r>
            <a:r>
              <a:rPr lang="ja-JP" altLang="en-US" dirty="0"/>
              <a:t>取得</a:t>
            </a:r>
            <a:r>
              <a:rPr lang="en-US" altLang="ja-JP" dirty="0"/>
              <a:t>)</a:t>
            </a:r>
          </a:p>
          <a:p>
            <a:pPr marL="1371600" lvl="3" indent="0">
              <a:buNone/>
            </a:pPr>
            <a:r>
              <a:rPr lang="ja-JP" altLang="en-US" dirty="0"/>
              <a:t>統計言語 「</a:t>
            </a:r>
            <a:r>
              <a:rPr lang="en-US" altLang="ja-JP" dirty="0"/>
              <a:t>R</a:t>
            </a:r>
            <a:r>
              <a:rPr lang="ja-JP" altLang="en-US" dirty="0"/>
              <a:t>」の神はなぜ無償で貢献したのか オープンコミュニティで活躍する“新人類”の誕生</a:t>
            </a:r>
            <a:endParaRPr lang="en-US" altLang="ja-JP" dirty="0"/>
          </a:p>
          <a:p>
            <a:pPr lvl="3"/>
            <a:r>
              <a:rPr lang="en-US" altLang="ja-JP" dirty="0">
                <a:hlinkClick r:id="rId2"/>
              </a:rPr>
              <a:t>https://business.nikkeibp.co.jp/atcl/report/16/122700258/010900004/</a:t>
            </a:r>
            <a:endParaRPr lang="en-US" altLang="ja-JP" dirty="0"/>
          </a:p>
          <a:p>
            <a:pPr lvl="1"/>
            <a:r>
              <a:rPr lang="en-US" altLang="ja-JP" dirty="0"/>
              <a:t>2002</a:t>
            </a:r>
            <a:r>
              <a:rPr lang="ja-JP" altLang="en-US" dirty="0"/>
              <a:t>年にはすでに</a:t>
            </a:r>
            <a:r>
              <a:rPr lang="en-US" altLang="ja-JP" dirty="0"/>
              <a:t>1.4.1(1</a:t>
            </a:r>
            <a:r>
              <a:rPr lang="ja-JP" altLang="en-US" dirty="0"/>
              <a:t>月</a:t>
            </a:r>
            <a:r>
              <a:rPr lang="en-US" altLang="ja-JP" dirty="0"/>
              <a:t>)</a:t>
            </a:r>
            <a:r>
              <a:rPr lang="ja-JP" altLang="en-US" dirty="0" err="1"/>
              <a:t>，</a:t>
            </a:r>
            <a:r>
              <a:rPr lang="en-US" altLang="ja-JP" dirty="0"/>
              <a:t>1.5.1(6</a:t>
            </a:r>
            <a:r>
              <a:rPr lang="ja-JP" altLang="en-US" dirty="0"/>
              <a:t>月</a:t>
            </a:r>
            <a:r>
              <a:rPr lang="en-US" altLang="ja-JP" dirty="0"/>
              <a:t>)</a:t>
            </a:r>
            <a:r>
              <a:rPr lang="ja-JP" altLang="en-US" dirty="0" err="1"/>
              <a:t>がリ</a:t>
            </a:r>
            <a:r>
              <a:rPr lang="ja-JP" altLang="en-US" dirty="0"/>
              <a:t>リース</a:t>
            </a:r>
            <a:endParaRPr lang="en-US" altLang="ja-JP" dirty="0"/>
          </a:p>
          <a:p>
            <a:r>
              <a:rPr lang="ja-JP" altLang="en-US" dirty="0"/>
              <a:t>実質旧約聖書</a:t>
            </a:r>
            <a:r>
              <a:rPr lang="en-US" altLang="ja-JP" dirty="0"/>
              <a:t>(?)</a:t>
            </a:r>
          </a:p>
          <a:p>
            <a:r>
              <a:rPr lang="ja-JP" altLang="en-US" dirty="0"/>
              <a:t>実質欠史八代</a:t>
            </a:r>
            <a:r>
              <a:rPr lang="en-US" altLang="ja-JP" dirty="0"/>
              <a:t>(??)</a:t>
            </a:r>
          </a:p>
          <a:p>
            <a:r>
              <a:rPr lang="ja-JP" altLang="en-US" dirty="0"/>
              <a:t>実質前</a:t>
            </a:r>
            <a:r>
              <a:rPr lang="en-US" altLang="ja-JP" dirty="0"/>
              <a:t>1200</a:t>
            </a:r>
            <a:r>
              <a:rPr lang="ja-JP" altLang="en-US" dirty="0"/>
              <a:t>年のカタストロフ</a:t>
            </a:r>
            <a:r>
              <a:rPr lang="en-US" altLang="ja-JP" dirty="0"/>
              <a:t>(???)</a:t>
            </a:r>
          </a:p>
        </p:txBody>
      </p:sp>
    </p:spTree>
    <p:extLst>
      <p:ext uri="{BB962C8B-B14F-4D97-AF65-F5344CB8AC3E}">
        <p14:creationId xmlns:p14="http://schemas.microsoft.com/office/powerpoint/2010/main" val="187732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accent6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60C68A26-BA4F-4FC5-8F9E-BD25674AF3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3"/>
            <a:ext cx="12192000" cy="2387600"/>
          </a:xfrm>
        </p:spPr>
        <p:txBody>
          <a:bodyPr/>
          <a:lstStyle/>
          <a:p>
            <a:r>
              <a:rPr kumimoji="1" lang="ja-JP" altLang="en-US" dirty="0">
                <a:solidFill>
                  <a:schemeClr val="bg1"/>
                </a:solidFill>
              </a:rPr>
              <a:t>眺めてみる</a:t>
            </a:r>
          </a:p>
        </p:txBody>
      </p:sp>
      <p:sp>
        <p:nvSpPr>
          <p:cNvPr id="5" name="字幕 4">
            <a:extLst>
              <a:ext uri="{FF2B5EF4-FFF2-40B4-BE49-F238E27FC236}">
                <a16:creationId xmlns:a16="http://schemas.microsoft.com/office/drawing/2014/main" id="{B701938F-F8A3-495F-AF36-E5075B056E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25658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4DB1B39-C814-45F7-8A5C-6C7097477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R </a:t>
            </a:r>
            <a:r>
              <a:rPr lang="en-US" altLang="ja-JP" dirty="0" err="1"/>
              <a:t>ver</a:t>
            </a:r>
            <a:r>
              <a:rPr lang="en-US" altLang="ja-JP" dirty="0"/>
              <a:t> 1.0.0</a:t>
            </a:r>
            <a:endParaRPr kumimoji="1" lang="ja-JP" altLang="en-US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EB27D10A-61BE-4DEC-89D8-5EF5372EE9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20"/>
          <a:stretch/>
        </p:blipFill>
        <p:spPr>
          <a:xfrm>
            <a:off x="1670424" y="1514101"/>
            <a:ext cx="8397931" cy="497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4851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4DB1B39-C814-45F7-8A5C-6C7097477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【</a:t>
            </a:r>
            <a:r>
              <a:rPr lang="ja-JP" altLang="en-US" dirty="0"/>
              <a:t>参考</a:t>
            </a:r>
            <a:r>
              <a:rPr lang="en-US" altLang="ja-JP" dirty="0"/>
              <a:t>】R ver. 3.5.2</a:t>
            </a:r>
            <a:endParaRPr kumimoji="1" lang="ja-JP" altLang="en-US" dirty="0"/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56954986-899C-4C1C-80EA-016A9AAEAE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482"/>
          <a:stretch/>
        </p:blipFill>
        <p:spPr>
          <a:xfrm>
            <a:off x="1670424" y="1514102"/>
            <a:ext cx="8365942" cy="497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7037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4DB1B39-C814-45F7-8A5C-6C7097477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R ver. 1.0.0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B70305F-D437-4606-9BF5-45B3008DE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日本語版はない</a:t>
            </a:r>
            <a:r>
              <a:rPr lang="en-US" altLang="ja-JP" dirty="0"/>
              <a:t>(</a:t>
            </a:r>
            <a:r>
              <a:rPr lang="ja-JP" altLang="en-US" dirty="0"/>
              <a:t>あたりまえ</a:t>
            </a:r>
            <a:r>
              <a:rPr lang="en-US" altLang="ja-JP" dirty="0"/>
              <a:t>)</a:t>
            </a:r>
          </a:p>
          <a:p>
            <a:endParaRPr lang="en-US" altLang="ja-JP" dirty="0"/>
          </a:p>
          <a:p>
            <a:r>
              <a:rPr lang="en-US" altLang="ja-JP" dirty="0"/>
              <a:t>GUI</a:t>
            </a:r>
            <a:r>
              <a:rPr lang="ja-JP" altLang="en-US" dirty="0"/>
              <a:t>上でスクリプトを書けない</a:t>
            </a:r>
            <a:r>
              <a:rPr lang="en-US" altLang="ja-JP" dirty="0"/>
              <a:t>(</a:t>
            </a:r>
            <a:r>
              <a:rPr lang="ja-JP" altLang="en-US" dirty="0"/>
              <a:t>コンソール直打ち</a:t>
            </a:r>
            <a:r>
              <a:rPr lang="en-US" altLang="ja-JP" dirty="0"/>
              <a:t>)</a:t>
            </a:r>
          </a:p>
          <a:p>
            <a:endParaRPr lang="en-US" altLang="ja-JP" dirty="0"/>
          </a:p>
          <a:p>
            <a:r>
              <a:rPr lang="ja-JP" altLang="en-US" dirty="0"/>
              <a:t>今ある関数が</a:t>
            </a:r>
            <a:r>
              <a:rPr lang="en-US" altLang="ja-JP" dirty="0"/>
              <a:t>(</a:t>
            </a:r>
            <a:r>
              <a:rPr lang="ja-JP" altLang="en-US" dirty="0"/>
              <a:t>一部</a:t>
            </a:r>
            <a:r>
              <a:rPr lang="en-US" altLang="ja-JP" dirty="0"/>
              <a:t>)</a:t>
            </a:r>
            <a:r>
              <a:rPr lang="ja-JP" altLang="en-US" dirty="0"/>
              <a:t>存在しない</a:t>
            </a:r>
            <a:endParaRPr lang="en-US" altLang="ja-JP" dirty="0"/>
          </a:p>
          <a:p>
            <a:pPr lvl="1"/>
            <a:r>
              <a:rPr lang="en-US" altLang="ja-JP" dirty="0"/>
              <a:t>log1p()</a:t>
            </a:r>
            <a:r>
              <a:rPr lang="ja-JP" altLang="en-US" dirty="0"/>
              <a:t>はある</a:t>
            </a:r>
            <a:endParaRPr lang="en-US" altLang="ja-JP" dirty="0"/>
          </a:p>
          <a:p>
            <a:pPr lvl="1"/>
            <a:r>
              <a:rPr lang="en-US" altLang="ja-JP" dirty="0"/>
              <a:t>expm1()</a:t>
            </a:r>
            <a:r>
              <a:rPr lang="ja-JP" altLang="en-US" dirty="0"/>
              <a:t>はない</a:t>
            </a:r>
            <a:endParaRPr lang="en-US" altLang="ja-JP" dirty="0"/>
          </a:p>
          <a:p>
            <a:pPr lvl="1"/>
            <a:r>
              <a:rPr lang="en-US" altLang="ja-JP" dirty="0"/>
              <a:t>head/tail </a:t>
            </a:r>
            <a:r>
              <a:rPr lang="ja-JP" altLang="en-US" dirty="0"/>
              <a:t>もない</a:t>
            </a:r>
            <a:endParaRPr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EF05D202-9D46-4F57-A42C-B53204CF4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899" y="3419523"/>
            <a:ext cx="5269474" cy="290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994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EA1B28-B8DC-475A-BDFA-56DFFF6A3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R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D93AD9A-2319-4E87-BDB0-B7FF46FD5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39506"/>
          </a:xfrm>
        </p:spPr>
        <p:txBody>
          <a:bodyPr>
            <a:normAutofit/>
          </a:bodyPr>
          <a:lstStyle/>
          <a:p>
            <a:r>
              <a:rPr lang="en-US" altLang="ja-JP" dirty="0"/>
              <a:t>1993</a:t>
            </a:r>
            <a:r>
              <a:rPr lang="ja-JP" altLang="en-US" dirty="0"/>
              <a:t>年</a:t>
            </a:r>
            <a:r>
              <a:rPr lang="en-US" altLang="ja-JP" dirty="0"/>
              <a:t>:</a:t>
            </a:r>
            <a:r>
              <a:rPr lang="ja-JP" altLang="en-US" dirty="0"/>
              <a:t> アルファ版</a:t>
            </a:r>
            <a:r>
              <a:rPr lang="en-US" altLang="ja-JP" dirty="0"/>
              <a:t>(</a:t>
            </a:r>
            <a:r>
              <a:rPr lang="ja-JP" altLang="en-US" dirty="0"/>
              <a:t>ここから数えると</a:t>
            </a:r>
            <a:r>
              <a:rPr lang="en-US" altLang="ja-JP" dirty="0"/>
              <a:t>25</a:t>
            </a:r>
            <a:r>
              <a:rPr lang="ja-JP" altLang="en-US" dirty="0"/>
              <a:t>年</a:t>
            </a:r>
            <a:r>
              <a:rPr lang="en-US" altLang="ja-JP" dirty="0"/>
              <a:t>)</a:t>
            </a:r>
          </a:p>
          <a:p>
            <a:pPr lvl="1"/>
            <a:r>
              <a:rPr lang="ja-JP" altLang="en-US" dirty="0"/>
              <a:t>きぬいとも人生</a:t>
            </a:r>
            <a:r>
              <a:rPr lang="en-US" altLang="ja-JP" dirty="0"/>
              <a:t>25</a:t>
            </a:r>
            <a:r>
              <a:rPr lang="ja-JP" altLang="en-US" dirty="0"/>
              <a:t>年目</a:t>
            </a:r>
            <a:endParaRPr lang="en-US" altLang="ja-JP" dirty="0"/>
          </a:p>
          <a:p>
            <a:r>
              <a:rPr lang="en-US" altLang="ja-JP" dirty="0"/>
              <a:t>2000</a:t>
            </a:r>
            <a:r>
              <a:rPr lang="ja-JP" altLang="en-US" dirty="0"/>
              <a:t>年</a:t>
            </a:r>
            <a:r>
              <a:rPr lang="en-US" altLang="ja-JP" dirty="0"/>
              <a:t>2</a:t>
            </a:r>
            <a:r>
              <a:rPr lang="ja-JP" altLang="en-US" dirty="0"/>
              <a:t>月</a:t>
            </a:r>
            <a:r>
              <a:rPr lang="en-US" altLang="ja-JP" dirty="0"/>
              <a:t>:</a:t>
            </a:r>
            <a:r>
              <a:rPr lang="ja-JP" altLang="en-US" dirty="0"/>
              <a:t> </a:t>
            </a:r>
            <a:r>
              <a:rPr lang="en-US" altLang="ja-JP" dirty="0"/>
              <a:t>version 1.0.0</a:t>
            </a:r>
            <a:r>
              <a:rPr lang="ja-JP" altLang="en-US" dirty="0"/>
              <a:t>リリース</a:t>
            </a:r>
            <a:endParaRPr lang="en-US" altLang="ja-JP" dirty="0"/>
          </a:p>
          <a:p>
            <a:pPr lvl="1"/>
            <a:r>
              <a:rPr lang="en-US" altLang="ja-JP" dirty="0"/>
              <a:t>2020</a:t>
            </a:r>
            <a:r>
              <a:rPr lang="ja-JP" altLang="en-US" dirty="0"/>
              <a:t>年で正式リリースから</a:t>
            </a:r>
            <a:r>
              <a:rPr lang="en-US" altLang="ja-JP" dirty="0"/>
              <a:t>20</a:t>
            </a:r>
            <a:r>
              <a:rPr lang="ja-JP" altLang="en-US" dirty="0"/>
              <a:t>年</a:t>
            </a:r>
            <a:endParaRPr lang="en-US" altLang="ja-JP" dirty="0"/>
          </a:p>
          <a:p>
            <a:pPr lvl="1"/>
            <a:r>
              <a:rPr lang="ja-JP" altLang="en-US" dirty="0"/>
              <a:t>きぬいとも教育</a:t>
            </a:r>
            <a:r>
              <a:rPr lang="en-US" altLang="ja-JP" dirty="0" err="1"/>
              <a:t>ver</a:t>
            </a:r>
            <a:r>
              <a:rPr lang="en-US" altLang="ja-JP" dirty="0"/>
              <a:t> 1.0.0(</a:t>
            </a:r>
            <a:r>
              <a:rPr lang="ja-JP" altLang="en-US" dirty="0"/>
              <a:t>保育園</a:t>
            </a:r>
            <a:r>
              <a:rPr lang="en-US" altLang="ja-JP" dirty="0"/>
              <a:t>)</a:t>
            </a:r>
            <a:r>
              <a:rPr lang="ja-JP" altLang="en-US" dirty="0"/>
              <a:t>リリース→小学校入りから</a:t>
            </a:r>
            <a:r>
              <a:rPr lang="en-US" altLang="ja-JP" dirty="0"/>
              <a:t>20</a:t>
            </a:r>
            <a:r>
              <a:rPr lang="ja-JP" altLang="en-US" dirty="0"/>
              <a:t>年</a:t>
            </a:r>
            <a:r>
              <a:rPr lang="en-US" altLang="ja-JP" dirty="0"/>
              <a:t> </a:t>
            </a:r>
          </a:p>
          <a:p>
            <a:endParaRPr lang="en-US" altLang="ja-JP" dirty="0"/>
          </a:p>
          <a:p>
            <a:r>
              <a:rPr lang="en-US" altLang="ja-JP" dirty="0"/>
              <a:t>R</a:t>
            </a:r>
            <a:r>
              <a:rPr lang="ja-JP" altLang="en-US" dirty="0"/>
              <a:t> </a:t>
            </a:r>
            <a:r>
              <a:rPr lang="en-US" altLang="ja-JP" dirty="0"/>
              <a:t>=</a:t>
            </a:r>
            <a:r>
              <a:rPr lang="ja-JP" altLang="en-US" dirty="0"/>
              <a:t> </a:t>
            </a:r>
            <a:r>
              <a:rPr lang="ja-JP" altLang="en-US" dirty="0" err="1"/>
              <a:t>きぬ</a:t>
            </a:r>
            <a:r>
              <a:rPr lang="ja-JP" altLang="en-US" dirty="0"/>
              <a:t>いと説が微粒子レベルで存在している</a:t>
            </a:r>
            <a:r>
              <a:rPr lang="en-US" altLang="ja-JP" dirty="0"/>
              <a:t>……</a:t>
            </a:r>
            <a:r>
              <a:rPr lang="ja-JP" altLang="en-US" dirty="0"/>
              <a:t>？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47199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F3BDCF5-A0D5-4398-8407-E073496AF4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kumimoji="1" lang="ja-JP" altLang="en-US" dirty="0"/>
              <a:t>宇宙が生</a:t>
            </a:r>
            <a:r>
              <a:rPr lang="ja-JP" altLang="en-US" dirty="0"/>
              <a:t>まれる前の話</a:t>
            </a:r>
            <a:br>
              <a:rPr lang="en-US" altLang="ja-JP" dirty="0"/>
            </a:br>
            <a:r>
              <a:rPr lang="en-US" altLang="ja-JP" sz="4400" dirty="0">
                <a:solidFill>
                  <a:srgbClr val="FF0000"/>
                </a:solidFill>
              </a:rPr>
              <a:t>R</a:t>
            </a:r>
            <a:r>
              <a:rPr lang="ja-JP" altLang="en-US" sz="4400" dirty="0">
                <a:solidFill>
                  <a:srgbClr val="FF0000"/>
                </a:solidFill>
              </a:rPr>
              <a:t> </a:t>
            </a:r>
            <a:r>
              <a:rPr lang="en-US" altLang="ja-JP" sz="4400" dirty="0" err="1">
                <a:solidFill>
                  <a:srgbClr val="FF0000"/>
                </a:solidFill>
              </a:rPr>
              <a:t>ver</a:t>
            </a:r>
            <a:r>
              <a:rPr lang="en-US" altLang="ja-JP" sz="4400" dirty="0">
                <a:solidFill>
                  <a:srgbClr val="FF0000"/>
                </a:solidFill>
              </a:rPr>
              <a:t> 1.0.0</a:t>
            </a:r>
            <a:r>
              <a:rPr lang="ja-JP" altLang="en-US" sz="4400" dirty="0">
                <a:solidFill>
                  <a:srgbClr val="FF0000"/>
                </a:solidFill>
              </a:rPr>
              <a:t>で学ぶ関数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2C8AB70-AD56-4EF7-BDDE-EAADF26797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 err="1"/>
              <a:t>きぬ</a:t>
            </a:r>
            <a:r>
              <a:rPr kumimoji="1" lang="ja-JP" altLang="en-US" dirty="0"/>
              <a:t>いと</a:t>
            </a:r>
            <a:endParaRPr kumimoji="1" lang="en-US" altLang="ja-JP" dirty="0"/>
          </a:p>
          <a:p>
            <a:r>
              <a:rPr lang="en-US" altLang="ja-JP" dirty="0" err="1"/>
              <a:t>TokyoR</a:t>
            </a:r>
            <a:r>
              <a:rPr lang="en-US" altLang="ja-JP" dirty="0"/>
              <a:t> #75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70606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60C68A26-BA4F-4FC5-8F9E-BD25674AF3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dirty="0"/>
              <a:t>「関数」って</a:t>
            </a:r>
            <a:br>
              <a:rPr lang="en-US" altLang="ja-JP" dirty="0"/>
            </a:br>
            <a:r>
              <a:rPr lang="ja-JP" altLang="en-US" dirty="0"/>
              <a:t>何？</a:t>
            </a:r>
            <a:endParaRPr kumimoji="1" lang="ja-JP" altLang="en-US" dirty="0"/>
          </a:p>
        </p:txBody>
      </p:sp>
      <p:sp>
        <p:nvSpPr>
          <p:cNvPr id="5" name="字幕 4">
            <a:extLst>
              <a:ext uri="{FF2B5EF4-FFF2-40B4-BE49-F238E27FC236}">
                <a16:creationId xmlns:a16="http://schemas.microsoft.com/office/drawing/2014/main" id="{B701938F-F8A3-495F-AF36-E5075B056E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0987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4DB1B39-C814-45F7-8A5C-6C7097477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というか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B70305F-D437-4606-9BF5-45B3008DE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なんで関数？</a:t>
            </a:r>
            <a:endParaRPr lang="en-US" altLang="ja-JP" dirty="0"/>
          </a:p>
          <a:p>
            <a:pPr lvl="1"/>
            <a:r>
              <a:rPr lang="ja-JP" altLang="en-US" dirty="0"/>
              <a:t>現代は基本関数を </a:t>
            </a:r>
            <a:r>
              <a:rPr lang="en-US" altLang="ja-JP" dirty="0">
                <a:latin typeface="Consolas" panose="020B0609020204030204" pitchFamily="49" charset="0"/>
              </a:rPr>
              <a:t>%&gt;%</a:t>
            </a:r>
            <a:r>
              <a:rPr lang="en-US" altLang="ja-JP" dirty="0"/>
              <a:t> </a:t>
            </a:r>
            <a:r>
              <a:rPr lang="ja-JP" altLang="en-US" dirty="0"/>
              <a:t>でつなぐ宇宙</a:t>
            </a:r>
            <a:r>
              <a:rPr lang="en-US" altLang="ja-JP" dirty="0"/>
              <a:t>(</a:t>
            </a:r>
            <a:r>
              <a:rPr lang="ja-JP" altLang="en-US" dirty="0"/>
              <a:t>コスモ</a:t>
            </a:r>
            <a:r>
              <a:rPr lang="en-US" altLang="ja-JP" dirty="0"/>
              <a:t>)</a:t>
            </a:r>
          </a:p>
          <a:p>
            <a:pPr lvl="1"/>
            <a:r>
              <a:rPr lang="ja-JP" altLang="en-US" dirty="0"/>
              <a:t>基本は</a:t>
            </a:r>
            <a:r>
              <a:rPr lang="en-US" altLang="ja-JP" dirty="0">
                <a:latin typeface="Consolas" panose="020B0609020204030204" pitchFamily="49" charset="0"/>
              </a:rPr>
              <a:t>{</a:t>
            </a:r>
            <a:r>
              <a:rPr lang="en-US" altLang="ja-JP" dirty="0" err="1">
                <a:latin typeface="Consolas" panose="020B0609020204030204" pitchFamily="49" charset="0"/>
              </a:rPr>
              <a:t>dplyr</a:t>
            </a:r>
            <a:r>
              <a:rPr lang="en-US" altLang="ja-JP" dirty="0">
                <a:latin typeface="Consolas" panose="020B0609020204030204" pitchFamily="49" charset="0"/>
              </a:rPr>
              <a:t>}</a:t>
            </a:r>
            <a:r>
              <a:rPr lang="ja-JP" altLang="en-US" dirty="0"/>
              <a:t>や</a:t>
            </a:r>
            <a:r>
              <a:rPr lang="en-US" altLang="ja-JP" dirty="0">
                <a:latin typeface="Consolas" panose="020B0609020204030204" pitchFamily="49" charset="0"/>
              </a:rPr>
              <a:t>{</a:t>
            </a:r>
            <a:r>
              <a:rPr lang="en-US" altLang="ja-JP" dirty="0" err="1">
                <a:latin typeface="Consolas" panose="020B0609020204030204" pitchFamily="49" charset="0"/>
              </a:rPr>
              <a:t>tidyr</a:t>
            </a:r>
            <a:r>
              <a:rPr lang="en-US" altLang="ja-JP" dirty="0">
                <a:latin typeface="Consolas" panose="020B0609020204030204" pitchFamily="49" charset="0"/>
              </a:rPr>
              <a:t>}</a:t>
            </a:r>
            <a:r>
              <a:rPr lang="ja-JP" altLang="en-US" dirty="0"/>
              <a:t>の関数でいいかもしれない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「この処理実現するための関数わかんねえ</a:t>
            </a:r>
            <a:r>
              <a:rPr lang="ja-JP" altLang="en-US" dirty="0" err="1"/>
              <a:t>な</a:t>
            </a:r>
            <a:r>
              <a:rPr lang="ja-JP" altLang="en-US" dirty="0"/>
              <a:t>」ってことがある</a:t>
            </a:r>
            <a:endParaRPr lang="en-US" altLang="ja-JP" dirty="0"/>
          </a:p>
          <a:p>
            <a:pPr lvl="1"/>
            <a:r>
              <a:rPr lang="ja-JP" altLang="en-US" dirty="0"/>
              <a:t>だいたい探せばある</a:t>
            </a:r>
            <a:endParaRPr lang="en-US" altLang="ja-JP" dirty="0"/>
          </a:p>
          <a:p>
            <a:pPr lvl="1"/>
            <a:r>
              <a:rPr lang="ja-JP" altLang="en-US" dirty="0"/>
              <a:t>シンプルな引数で作ったほうが早いかもしれない</a:t>
            </a:r>
            <a:br>
              <a:rPr lang="en-US" altLang="ja-JP" dirty="0"/>
            </a:br>
            <a:endParaRPr lang="en-US" altLang="ja-JP" dirty="0"/>
          </a:p>
          <a:p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662201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8" descr="https://images-na.ssl-images-amazon.com/images/I/51zkjSReHvL._SX352_BO1,204,203,200_.jpg">
            <a:extLst>
              <a:ext uri="{FF2B5EF4-FFF2-40B4-BE49-F238E27FC236}">
                <a16:creationId xmlns:a16="http://schemas.microsoft.com/office/drawing/2014/main" id="{D37B1B7F-F124-429F-B9F2-DF116F68C4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9567" y="2149773"/>
            <a:ext cx="1815015" cy="2558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吹き出し: 円形 6">
            <a:extLst>
              <a:ext uri="{FF2B5EF4-FFF2-40B4-BE49-F238E27FC236}">
                <a16:creationId xmlns:a16="http://schemas.microsoft.com/office/drawing/2014/main" id="{BD0AAC7B-AF93-48C9-BB68-22F6685A3D39}"/>
              </a:ext>
            </a:extLst>
          </p:cNvPr>
          <p:cNvSpPr/>
          <p:nvPr/>
        </p:nvSpPr>
        <p:spPr>
          <a:xfrm>
            <a:off x="4760536" y="1357460"/>
            <a:ext cx="6919274" cy="3195686"/>
          </a:xfrm>
          <a:prstGeom prst="wedgeEllipseCallout">
            <a:avLst>
              <a:gd name="adj1" fmla="val -69978"/>
              <a:gd name="adj2" fmla="val 2975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 dirty="0">
                <a:solidFill>
                  <a:sysClr val="windowText" lastClr="000000"/>
                </a:solidFill>
              </a:rPr>
              <a:t>(R</a:t>
            </a:r>
            <a:r>
              <a:rPr kumimoji="1" lang="ja-JP" altLang="en-US" sz="2000" dirty="0">
                <a:solidFill>
                  <a:sysClr val="windowText" lastClr="000000"/>
                </a:solidFill>
              </a:rPr>
              <a:t>の環境において</a:t>
            </a:r>
            <a:r>
              <a:rPr kumimoji="1" lang="en-US" altLang="ja-JP" sz="2000" dirty="0">
                <a:solidFill>
                  <a:sysClr val="windowText" lastClr="000000"/>
                </a:solidFill>
              </a:rPr>
              <a:t>)</a:t>
            </a:r>
          </a:p>
          <a:p>
            <a:pPr algn="ctr"/>
            <a:r>
              <a:rPr lang="ja-JP" altLang="en-US" sz="2000" dirty="0">
                <a:solidFill>
                  <a:sysClr val="windowText" lastClr="000000"/>
                </a:solidFill>
              </a:rPr>
              <a:t>すべ</a:t>
            </a:r>
            <a:r>
              <a:rPr kumimoji="1" lang="ja-JP" altLang="en-US" sz="2000" dirty="0">
                <a:solidFill>
                  <a:sysClr val="windowText" lastClr="000000"/>
                </a:solidFill>
              </a:rPr>
              <a:t>てはオブジェクトであり，</a:t>
            </a:r>
            <a:endParaRPr kumimoji="1" lang="en-US" altLang="ja-JP" sz="2000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ja-JP" altLang="en-US" sz="2000" dirty="0">
                <a:solidFill>
                  <a:sysClr val="windowText" lastClr="000000"/>
                </a:solidFill>
              </a:rPr>
              <a:t>すべては関数である．</a:t>
            </a:r>
            <a:endParaRPr kumimoji="1" lang="en-US" altLang="ja-JP" sz="2000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en-US" altLang="ja-JP" sz="2000" dirty="0">
                <a:solidFill>
                  <a:sysClr val="windowText" lastClr="000000"/>
                </a:solidFill>
              </a:rPr>
              <a:t>……</a:t>
            </a:r>
          </a:p>
          <a:p>
            <a:pPr algn="ctr"/>
            <a:r>
              <a:rPr lang="ja-JP" altLang="en-US" sz="2000" dirty="0">
                <a:solidFill>
                  <a:sysClr val="windowText" lastClr="000000"/>
                </a:solidFill>
              </a:rPr>
              <a:t>すべての関数もまたオブジェクトである．</a:t>
            </a:r>
            <a:endParaRPr lang="en-US" altLang="ja-JP" sz="2000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en-US" altLang="ja-JP" sz="2000" dirty="0">
                <a:solidFill>
                  <a:sysClr val="windowText" lastClr="000000"/>
                </a:solidFill>
              </a:rPr>
              <a:t>(p. 53)</a:t>
            </a:r>
            <a:endParaRPr kumimoji="1" lang="ja-JP" altLang="en-US" sz="20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76645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60C68A26-BA4F-4FC5-8F9E-BD25674AF3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？</a:t>
            </a:r>
          </a:p>
        </p:txBody>
      </p:sp>
      <p:sp>
        <p:nvSpPr>
          <p:cNvPr id="5" name="字幕 4">
            <a:extLst>
              <a:ext uri="{FF2B5EF4-FFF2-40B4-BE49-F238E27FC236}">
                <a16:creationId xmlns:a16="http://schemas.microsoft.com/office/drawing/2014/main" id="{B701938F-F8A3-495F-AF36-E5075B056E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04626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吹き出し: 円形 6">
            <a:extLst>
              <a:ext uri="{FF2B5EF4-FFF2-40B4-BE49-F238E27FC236}">
                <a16:creationId xmlns:a16="http://schemas.microsoft.com/office/drawing/2014/main" id="{BD0AAC7B-AF93-48C9-BB68-22F6685A3D39}"/>
              </a:ext>
            </a:extLst>
          </p:cNvPr>
          <p:cNvSpPr/>
          <p:nvPr/>
        </p:nvSpPr>
        <p:spPr>
          <a:xfrm>
            <a:off x="4760536" y="1357460"/>
            <a:ext cx="6919274" cy="3195686"/>
          </a:xfrm>
          <a:prstGeom prst="wedgeEllipseCallout">
            <a:avLst>
              <a:gd name="adj1" fmla="val -69978"/>
              <a:gd name="adj2" fmla="val 2975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dirty="0">
                <a:solidFill>
                  <a:sysClr val="windowText" lastClr="000000"/>
                </a:solidFill>
              </a:rPr>
              <a:t>入力を受け取り，</a:t>
            </a:r>
            <a:endParaRPr kumimoji="1" lang="en-US" altLang="ja-JP" sz="2000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ja-JP" altLang="en-US" sz="2000" dirty="0">
                <a:solidFill>
                  <a:sysClr val="windowText" lastClr="000000"/>
                </a:solidFill>
              </a:rPr>
              <a:t>それをつかって他の値を計算して</a:t>
            </a:r>
            <a:endParaRPr kumimoji="1" lang="en-US" altLang="ja-JP" sz="2000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ja-JP" altLang="en-US" sz="2000" dirty="0">
                <a:solidFill>
                  <a:sysClr val="windowText" lastClr="000000"/>
                </a:solidFill>
              </a:rPr>
              <a:t>結果を返す一連の命令です</a:t>
            </a:r>
            <a:endParaRPr kumimoji="1" lang="en-US" altLang="ja-JP" sz="2000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en-US" altLang="ja-JP" sz="2000" dirty="0">
                <a:solidFill>
                  <a:sysClr val="windowText" lastClr="000000"/>
                </a:solidFill>
              </a:rPr>
              <a:t>(p. 6)</a:t>
            </a:r>
            <a:endParaRPr kumimoji="1" lang="ja-JP" altLang="en-US" sz="2000" dirty="0">
              <a:solidFill>
                <a:sysClr val="windowText" lastClr="000000"/>
              </a:solidFill>
            </a:endParaRPr>
          </a:p>
        </p:txBody>
      </p:sp>
      <p:pic>
        <p:nvPicPr>
          <p:cNvPr id="8" name="Picture 6" descr="https://images-na.ssl-images-amazon.com/images/I/51sGGydPkYL._SX384_BO1,204,203,200_.jpg">
            <a:extLst>
              <a:ext uri="{FF2B5EF4-FFF2-40B4-BE49-F238E27FC236}">
                <a16:creationId xmlns:a16="http://schemas.microsoft.com/office/drawing/2014/main" id="{744FE390-7AD8-4809-AD15-867AD052D6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2213" y="2149773"/>
            <a:ext cx="1979085" cy="2558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58361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8E97B3-03E5-47F4-9E73-8D7E4C89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関数とは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0814774-B0B5-4106-ACF6-A85D1EBC7BDB}"/>
              </a:ext>
            </a:extLst>
          </p:cNvPr>
          <p:cNvSpPr/>
          <p:nvPr/>
        </p:nvSpPr>
        <p:spPr>
          <a:xfrm>
            <a:off x="838201" y="4430597"/>
            <a:ext cx="2112390" cy="13255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>
                <a:solidFill>
                  <a:sysClr val="windowText" lastClr="000000"/>
                </a:solidFill>
              </a:rPr>
              <a:t>B</a:t>
            </a:r>
            <a:endParaRPr lang="ja-JP" altLang="en-US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en-US" altLang="ja-JP" dirty="0">
                <a:solidFill>
                  <a:sysClr val="windowText" lastClr="000000"/>
                </a:solidFill>
              </a:rPr>
              <a:t>(</a:t>
            </a:r>
            <a:r>
              <a:rPr kumimoji="1" lang="ja-JP" altLang="en-US" dirty="0">
                <a:solidFill>
                  <a:sysClr val="windowText" lastClr="000000"/>
                </a:solidFill>
              </a:rPr>
              <a:t>オブジェクト</a:t>
            </a:r>
            <a:r>
              <a:rPr kumimoji="1" lang="en-US" altLang="ja-JP" dirty="0">
                <a:solidFill>
                  <a:sysClr val="windowText" lastClr="000000"/>
                </a:solidFill>
              </a:rPr>
              <a:t>)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C5D6679-CD72-4E23-AC46-701BE62DAB08}"/>
              </a:ext>
            </a:extLst>
          </p:cNvPr>
          <p:cNvSpPr/>
          <p:nvPr/>
        </p:nvSpPr>
        <p:spPr>
          <a:xfrm>
            <a:off x="838201" y="1764621"/>
            <a:ext cx="2112390" cy="13255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>
                <a:solidFill>
                  <a:sysClr val="windowText" lastClr="000000"/>
                </a:solidFill>
              </a:rPr>
              <a:t>A</a:t>
            </a:r>
          </a:p>
          <a:p>
            <a:pPr algn="ctr"/>
            <a:r>
              <a:rPr lang="en-US" altLang="ja-JP" dirty="0">
                <a:solidFill>
                  <a:sysClr val="windowText" lastClr="000000"/>
                </a:solidFill>
              </a:rPr>
              <a:t>(</a:t>
            </a:r>
            <a:r>
              <a:rPr lang="ja-JP" altLang="en-US" dirty="0">
                <a:solidFill>
                  <a:sysClr val="windowText" lastClr="000000"/>
                </a:solidFill>
              </a:rPr>
              <a:t>オブジェクト</a:t>
            </a:r>
            <a:r>
              <a:rPr lang="en-US" altLang="ja-JP" dirty="0">
                <a:solidFill>
                  <a:sysClr val="windowText" lastClr="000000"/>
                </a:solidFill>
              </a:rPr>
              <a:t>)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8C0A62BD-4857-42A3-8EA7-8CDB0DFED6BE}"/>
              </a:ext>
            </a:extLst>
          </p:cNvPr>
          <p:cNvSpPr/>
          <p:nvPr/>
        </p:nvSpPr>
        <p:spPr>
          <a:xfrm>
            <a:off x="4714975" y="1764622"/>
            <a:ext cx="2102176" cy="39915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ysClr val="windowText" lastClr="000000"/>
                </a:solidFill>
              </a:rPr>
              <a:t>関数</a:t>
            </a:r>
            <a:endParaRPr kumimoji="1" lang="en-US" altLang="ja-JP" dirty="0">
              <a:solidFill>
                <a:sysClr val="windowText" lastClr="000000"/>
              </a:solidFill>
            </a:endParaRPr>
          </a:p>
          <a:p>
            <a:pPr algn="ctr"/>
            <a:r>
              <a:rPr lang="en-US" altLang="ja-JP" dirty="0">
                <a:solidFill>
                  <a:sysClr val="windowText" lastClr="000000"/>
                </a:solidFill>
              </a:rPr>
              <a:t>(</a:t>
            </a:r>
            <a:r>
              <a:rPr lang="ja-JP" altLang="en-US" dirty="0">
                <a:solidFill>
                  <a:sysClr val="windowText" lastClr="000000"/>
                </a:solidFill>
              </a:rPr>
              <a:t>オブジェクト</a:t>
            </a:r>
            <a:r>
              <a:rPr lang="en-US" altLang="ja-JP" dirty="0">
                <a:solidFill>
                  <a:sysClr val="windowText" lastClr="000000"/>
                </a:solidFill>
              </a:rPr>
              <a:t>)</a:t>
            </a:r>
            <a:endParaRPr kumimoji="1" lang="en-US" altLang="ja-JP" dirty="0">
              <a:solidFill>
                <a:sysClr val="windowText" lastClr="000000"/>
              </a:solidFill>
            </a:endParaRPr>
          </a:p>
          <a:p>
            <a:pPr algn="ctr"/>
            <a:r>
              <a:rPr lang="en-US" altLang="ja-JP" dirty="0">
                <a:solidFill>
                  <a:sysClr val="windowText" lastClr="000000"/>
                </a:solidFill>
              </a:rPr>
              <a:t>fun(A, B)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F04B43A2-6F22-41FD-9F74-E8EC3925DA2F}"/>
              </a:ext>
            </a:extLst>
          </p:cNvPr>
          <p:cNvSpPr/>
          <p:nvPr/>
        </p:nvSpPr>
        <p:spPr>
          <a:xfrm>
            <a:off x="8182467" y="3097609"/>
            <a:ext cx="2102176" cy="13255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ysClr val="windowText" lastClr="000000"/>
                </a:solidFill>
              </a:rPr>
              <a:t>計算結果</a:t>
            </a:r>
            <a:endParaRPr kumimoji="1" lang="en-US" altLang="ja-JP" dirty="0">
              <a:solidFill>
                <a:sysClr val="windowText" lastClr="000000"/>
              </a:solidFill>
            </a:endParaRPr>
          </a:p>
          <a:p>
            <a:pPr algn="ctr"/>
            <a:r>
              <a:rPr lang="en-US" altLang="ja-JP" dirty="0">
                <a:solidFill>
                  <a:sysClr val="windowText" lastClr="000000"/>
                </a:solidFill>
              </a:rPr>
              <a:t>(</a:t>
            </a:r>
            <a:r>
              <a:rPr lang="ja-JP" altLang="en-US" dirty="0">
                <a:solidFill>
                  <a:sysClr val="windowText" lastClr="000000"/>
                </a:solidFill>
              </a:rPr>
              <a:t>オブジェクト</a:t>
            </a:r>
            <a:r>
              <a:rPr lang="en-US" altLang="ja-JP" dirty="0">
                <a:solidFill>
                  <a:sysClr val="windowText" lastClr="000000"/>
                </a:solidFill>
              </a:rPr>
              <a:t>)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55C8A35C-18D8-4295-B342-74279E593265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2950591" y="2427403"/>
            <a:ext cx="1764384" cy="13329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9AE2B37C-FB60-4AA9-ADDE-FEAD992CB35F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2950591" y="3760391"/>
            <a:ext cx="1764384" cy="13329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15B70946-FF59-41BE-BCAC-53645E775D8E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6817151" y="3760391"/>
            <a:ext cx="136531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E64C4272-DA5F-424B-AA1C-28AA88255726}"/>
              </a:ext>
            </a:extLst>
          </p:cNvPr>
          <p:cNvSpPr txBox="1"/>
          <p:nvPr/>
        </p:nvSpPr>
        <p:spPr>
          <a:xfrm>
            <a:off x="1571230" y="139528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入力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453B0058-AB2F-4857-A008-682FF40BF877}"/>
              </a:ext>
            </a:extLst>
          </p:cNvPr>
          <p:cNvSpPr txBox="1"/>
          <p:nvPr/>
        </p:nvSpPr>
        <p:spPr>
          <a:xfrm>
            <a:off x="8910389" y="272827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出力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138288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5FC5FC-ABA0-4C25-9CD4-2E35B66DA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関数とは </a:t>
            </a:r>
            <a:r>
              <a:rPr kumimoji="1" lang="en-US" altLang="ja-JP" dirty="0"/>
              <a:t>in R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6CDBB9D-8D26-4703-8B6A-42D08508E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457388" cy="4351338"/>
          </a:xfrm>
        </p:spPr>
        <p:txBody>
          <a:bodyPr/>
          <a:lstStyle/>
          <a:p>
            <a:r>
              <a:rPr kumimoji="1" lang="ja-JP" altLang="en-US" dirty="0"/>
              <a:t>平均を返す関数</a:t>
            </a:r>
            <a:endParaRPr kumimoji="1" lang="en-US" altLang="ja-JP" dirty="0"/>
          </a:p>
          <a:p>
            <a:pPr lvl="1"/>
            <a:r>
              <a:rPr lang="en-US" altLang="ja-JP" dirty="0"/>
              <a:t>mean(x, na.rm = FALSE)</a:t>
            </a:r>
          </a:p>
          <a:p>
            <a:pPr lvl="2"/>
            <a:r>
              <a:rPr lang="en-US" altLang="ja-JP" dirty="0"/>
              <a:t>x: </a:t>
            </a:r>
            <a:r>
              <a:rPr lang="ja-JP" altLang="en-US" dirty="0"/>
              <a:t>僕の作った最強のデータ</a:t>
            </a:r>
            <a:r>
              <a:rPr lang="en-US" altLang="ja-JP" dirty="0"/>
              <a:t>(</a:t>
            </a:r>
            <a:r>
              <a:rPr lang="ja-JP" altLang="en-US" dirty="0"/>
              <a:t>ベクトル</a:t>
            </a:r>
            <a:r>
              <a:rPr lang="en-US" altLang="ja-JP" dirty="0"/>
              <a:t>)</a:t>
            </a:r>
          </a:p>
          <a:p>
            <a:pPr lvl="2"/>
            <a:r>
              <a:rPr lang="en-US" altLang="ja-JP" dirty="0"/>
              <a:t>na.rm: </a:t>
            </a:r>
            <a:r>
              <a:rPr lang="ja-JP" altLang="en-US" dirty="0"/>
              <a:t>パラメータ</a:t>
            </a:r>
            <a:r>
              <a:rPr lang="en-US" altLang="ja-JP" dirty="0"/>
              <a:t>(NA</a:t>
            </a:r>
            <a:r>
              <a:rPr lang="ja-JP" altLang="en-US" dirty="0"/>
              <a:t>を含めて計算する？しない？</a:t>
            </a:r>
            <a:r>
              <a:rPr lang="en-US" altLang="ja-JP" dirty="0"/>
              <a:t>)</a:t>
            </a:r>
          </a:p>
          <a:p>
            <a:pPr lvl="2"/>
            <a:endParaRPr lang="en-US" altLang="ja-JP" dirty="0">
              <a:latin typeface="Consolas" panose="020B0609020204030204" pitchFamily="49" charset="0"/>
            </a:endParaRPr>
          </a:p>
          <a:p>
            <a:r>
              <a:rPr lang="ja-JP" altLang="en-US" dirty="0">
                <a:latin typeface="Consolas" panose="020B0609020204030204" pitchFamily="49" charset="0"/>
              </a:rPr>
              <a:t>二項演算子</a:t>
            </a:r>
            <a:endParaRPr lang="en-US" altLang="ja-JP" dirty="0">
              <a:latin typeface="Consolas" panose="020B0609020204030204" pitchFamily="49" charset="0"/>
            </a:endParaRPr>
          </a:p>
          <a:p>
            <a:pPr lvl="1"/>
            <a:r>
              <a:rPr lang="en-US" altLang="ja-JP" dirty="0">
                <a:latin typeface="Consolas" panose="020B0609020204030204" pitchFamily="49" charset="0"/>
              </a:rPr>
              <a:t>Lisp</a:t>
            </a:r>
            <a:r>
              <a:rPr lang="ja-JP" altLang="en-US" dirty="0" err="1">
                <a:latin typeface="Consolas" panose="020B0609020204030204" pitchFamily="49" charset="0"/>
              </a:rPr>
              <a:t>っぽい</a:t>
            </a:r>
            <a:endParaRPr lang="en-US" altLang="ja-JP" dirty="0">
              <a:latin typeface="Consolas" panose="020B0609020204030204" pitchFamily="49" charset="0"/>
            </a:endParaRPr>
          </a:p>
          <a:p>
            <a:pPr lvl="1"/>
            <a:r>
              <a:rPr lang="en-US" altLang="ja-JP" dirty="0">
                <a:latin typeface="Consolas" panose="020B0609020204030204" pitchFamily="49" charset="0"/>
              </a:rPr>
              <a:t>`+`(1,2)</a:t>
            </a:r>
            <a:r>
              <a:rPr lang="ja-JP" altLang="en-US" dirty="0">
                <a:latin typeface="Consolas" panose="020B0609020204030204" pitchFamily="49" charset="0"/>
              </a:rPr>
              <a:t>　→ </a:t>
            </a:r>
            <a:r>
              <a:rPr lang="en-US" altLang="ja-JP" dirty="0">
                <a:latin typeface="Consolas" panose="020B0609020204030204" pitchFamily="49" charset="0"/>
              </a:rPr>
              <a:t>3</a:t>
            </a:r>
            <a:r>
              <a:rPr lang="ja-JP" altLang="en-US" dirty="0">
                <a:latin typeface="Consolas" panose="020B0609020204030204" pitchFamily="49" charset="0"/>
              </a:rPr>
              <a:t>を返す</a:t>
            </a:r>
            <a:r>
              <a:rPr lang="en-US" altLang="ja-JP" dirty="0">
                <a:latin typeface="Consolas" panose="020B0609020204030204" pitchFamily="49" charset="0"/>
              </a:rPr>
              <a:t>(`-`</a:t>
            </a:r>
            <a:r>
              <a:rPr lang="ja-JP" altLang="en-US" dirty="0" err="1">
                <a:latin typeface="Consolas" panose="020B0609020204030204" pitchFamily="49" charset="0"/>
              </a:rPr>
              <a:t>，</a:t>
            </a:r>
            <a:r>
              <a:rPr lang="en-US" altLang="ja-JP" dirty="0">
                <a:latin typeface="Consolas" panose="020B0609020204030204" pitchFamily="49" charset="0"/>
              </a:rPr>
              <a:t>`*`</a:t>
            </a:r>
            <a:r>
              <a:rPr lang="ja-JP" altLang="en-US" dirty="0" err="1">
                <a:latin typeface="Consolas" panose="020B0609020204030204" pitchFamily="49" charset="0"/>
              </a:rPr>
              <a:t>，</a:t>
            </a:r>
            <a:r>
              <a:rPr lang="en-US" altLang="ja-JP" dirty="0">
                <a:latin typeface="Consolas" panose="020B0609020204030204" pitchFamily="49" charset="0"/>
              </a:rPr>
              <a:t>`/`</a:t>
            </a:r>
            <a:r>
              <a:rPr lang="ja-JP" altLang="en-US" dirty="0">
                <a:latin typeface="Consolas" panose="020B0609020204030204" pitchFamily="49" charset="0"/>
              </a:rPr>
              <a:t>もある</a:t>
            </a:r>
            <a:r>
              <a:rPr lang="en-US" altLang="ja-JP" dirty="0">
                <a:latin typeface="Consolas" panose="020B0609020204030204" pitchFamily="49" charset="0"/>
              </a:rPr>
              <a:t>)</a:t>
            </a:r>
          </a:p>
          <a:p>
            <a:pPr lvl="1"/>
            <a:r>
              <a:rPr lang="ja-JP" altLang="en-US" dirty="0">
                <a:latin typeface="Consolas" panose="020B0609020204030204" pitchFamily="49" charset="0"/>
              </a:rPr>
              <a:t>三項以上は</a:t>
            </a:r>
            <a:r>
              <a:rPr lang="en-US" altLang="ja-JP" dirty="0">
                <a:latin typeface="Consolas" panose="020B0609020204030204" pitchFamily="49" charset="0"/>
              </a:rPr>
              <a:t>Error</a:t>
            </a:r>
            <a:r>
              <a:rPr lang="ja-JP" altLang="en-US" dirty="0">
                <a:latin typeface="Consolas" panose="020B0609020204030204" pitchFamily="49" charset="0"/>
              </a:rPr>
              <a:t>となる</a:t>
            </a:r>
            <a:endParaRPr lang="en-US" altLang="ja-JP" dirty="0">
              <a:latin typeface="Consolas" panose="020B0609020204030204" pitchFamily="49" charset="0"/>
            </a:endParaRPr>
          </a:p>
          <a:p>
            <a:pPr lvl="2"/>
            <a:r>
              <a:rPr lang="ja-JP" altLang="en-US" dirty="0">
                <a:latin typeface="Consolas" panose="020B0609020204030204" pitchFamily="49" charset="0"/>
              </a:rPr>
              <a:t>具体的なエラーメッセージも存在しない時代</a:t>
            </a:r>
            <a:endParaRPr lang="en-US" altLang="ja-JP" dirty="0">
              <a:latin typeface="Consolas" panose="020B0609020204030204" pitchFamily="49" charset="0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65FB29BC-4898-44DA-8538-C31439384F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589" y="4553891"/>
            <a:ext cx="1480008" cy="422860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149BE1AB-9DE7-484B-AF0D-EA408B6C9D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9580" y="4976751"/>
            <a:ext cx="2122903" cy="7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1632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5FC5FC-ABA0-4C25-9CD4-2E35B66DA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関数とは </a:t>
            </a:r>
            <a:r>
              <a:rPr kumimoji="1" lang="en-US" altLang="ja-JP" dirty="0"/>
              <a:t>in R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6CDBB9D-8D26-4703-8B6A-42D08508E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457388" cy="4351338"/>
          </a:xfrm>
        </p:spPr>
        <p:txBody>
          <a:bodyPr/>
          <a:lstStyle/>
          <a:p>
            <a:r>
              <a:rPr lang="ja-JP" altLang="en-US" dirty="0">
                <a:latin typeface="Consolas" panose="020B0609020204030204" pitchFamily="49" charset="0"/>
              </a:rPr>
              <a:t>配列を組む関数</a:t>
            </a:r>
            <a:endParaRPr lang="en-US" altLang="ja-JP" dirty="0">
              <a:latin typeface="Consolas" panose="020B0609020204030204" pitchFamily="49" charset="0"/>
            </a:endParaRPr>
          </a:p>
          <a:p>
            <a:pPr lvl="1"/>
            <a:r>
              <a:rPr lang="en-US" altLang="ja-JP" dirty="0">
                <a:latin typeface="Consolas" panose="020B0609020204030204" pitchFamily="49" charset="0"/>
              </a:rPr>
              <a:t>c(1,2,3)</a:t>
            </a:r>
          </a:p>
          <a:p>
            <a:pPr lvl="1"/>
            <a:r>
              <a:rPr lang="en-US" altLang="ja-JP" dirty="0">
                <a:latin typeface="Consolas" panose="020B0609020204030204" pitchFamily="49" charset="0"/>
              </a:rPr>
              <a:t>list(1,2,3)</a:t>
            </a:r>
          </a:p>
          <a:p>
            <a:pPr lvl="1"/>
            <a:r>
              <a:rPr lang="en-US" altLang="ja-JP" dirty="0">
                <a:latin typeface="Consolas" panose="020B0609020204030204" pitchFamily="49" charset="0"/>
              </a:rPr>
              <a:t>matrix(c(1,2,3,4,5,6), 2,3)</a:t>
            </a:r>
          </a:p>
          <a:p>
            <a:pPr lvl="1"/>
            <a:r>
              <a:rPr lang="en-US" altLang="ja-JP" dirty="0" err="1">
                <a:latin typeface="Consolas" panose="020B0609020204030204" pitchFamily="49" charset="0"/>
              </a:rPr>
              <a:t>data.frame</a:t>
            </a:r>
            <a:r>
              <a:rPr lang="en-US" altLang="ja-JP" dirty="0">
                <a:latin typeface="Consolas" panose="020B0609020204030204" pitchFamily="49" charset="0"/>
              </a:rPr>
              <a:t>(data)</a:t>
            </a:r>
          </a:p>
          <a:p>
            <a:endParaRPr lang="en-US" altLang="ja-JP" dirty="0">
              <a:latin typeface="Consolas" panose="020B0609020204030204" pitchFamily="49" charset="0"/>
            </a:endParaRPr>
          </a:p>
          <a:p>
            <a:r>
              <a:rPr lang="ja-JP" altLang="en-US" dirty="0">
                <a:latin typeface="Consolas" panose="020B0609020204030204" pitchFamily="49" charset="0"/>
              </a:rPr>
              <a:t>すべてのオブジェクトは関数説が微粒</a:t>
            </a:r>
            <a:r>
              <a:rPr lang="ja-JP" altLang="en-US" dirty="0" err="1">
                <a:latin typeface="Consolas" panose="020B0609020204030204" pitchFamily="49" charset="0"/>
              </a:rPr>
              <a:t>ｓ</a:t>
            </a:r>
            <a:endParaRPr lang="en-US" altLang="ja-JP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2642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DF0704-68E5-4911-9076-9FF42381C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ない関数を作る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05572F2-8F4B-4068-9B43-1F2FAC0AC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R</a:t>
            </a:r>
            <a:r>
              <a:rPr kumimoji="1" lang="ja-JP" altLang="en-US" dirty="0"/>
              <a:t> </a:t>
            </a:r>
            <a:r>
              <a:rPr kumimoji="1" lang="en-US" altLang="ja-JP" dirty="0"/>
              <a:t>ver</a:t>
            </a:r>
            <a:r>
              <a:rPr lang="en-US" altLang="ja-JP" dirty="0"/>
              <a:t>. 1.0.0</a:t>
            </a:r>
          </a:p>
          <a:p>
            <a:pPr lvl="1"/>
            <a:r>
              <a:rPr kumimoji="1" lang="en-US" altLang="ja-JP" dirty="0"/>
              <a:t>head/tail </a:t>
            </a:r>
            <a:r>
              <a:rPr kumimoji="1" lang="ja-JP" altLang="en-US" dirty="0"/>
              <a:t>がない</a:t>
            </a:r>
            <a:endParaRPr kumimoji="1" lang="en-US" altLang="ja-JP" dirty="0"/>
          </a:p>
          <a:p>
            <a:pPr lvl="1"/>
            <a:r>
              <a:rPr lang="en-US" altLang="ja-JP" dirty="0"/>
              <a:t>log1p</a:t>
            </a:r>
            <a:r>
              <a:rPr lang="ja-JP" altLang="en-US" dirty="0"/>
              <a:t>はあるけど</a:t>
            </a:r>
            <a:r>
              <a:rPr lang="en-US" altLang="ja-JP" dirty="0"/>
              <a:t>expm1</a:t>
            </a:r>
            <a:r>
              <a:rPr lang="ja-JP" altLang="en-US" dirty="0"/>
              <a:t>がない</a:t>
            </a:r>
            <a:endParaRPr lang="en-US" altLang="ja-JP" dirty="0"/>
          </a:p>
          <a:p>
            <a:pPr lvl="1"/>
            <a:r>
              <a:rPr lang="en-US" altLang="ja-JP" dirty="0"/>
              <a:t>1.0.0</a:t>
            </a:r>
            <a:r>
              <a:rPr lang="ja-JP" altLang="en-US" dirty="0"/>
              <a:t>触ってから</a:t>
            </a:r>
            <a:r>
              <a:rPr lang="en-US" altLang="ja-JP" dirty="0"/>
              <a:t>3.5.2</a:t>
            </a:r>
            <a:r>
              <a:rPr lang="ja-JP" altLang="en-US" dirty="0"/>
              <a:t>をいじると浦島太郎になれる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lang="ja-JP" altLang="en-US" dirty="0"/>
              <a:t>関数を作ってみる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608135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A09F68-07FA-4513-A639-30C5C8BAA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kumimoji="1" lang="ja-JP" altLang="en-US" sz="28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閑　話　休　題</a:t>
            </a:r>
            <a:br>
              <a:rPr kumimoji="1" lang="en-US" altLang="ja-JP" sz="28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</a:br>
            <a:br>
              <a:rPr kumimoji="1" lang="en-US" altLang="ja-JP" sz="28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</a:br>
            <a:r>
              <a:rPr kumimoji="1" lang="ja-JP" altLang="en-US" sz="20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○ 物 語 ッ ポ ク テ ナ ン カ イ イ ヨ ネ</a:t>
            </a:r>
            <a:endParaRPr kumimoji="1" lang="ja-JP" altLang="en-US" sz="2800" dirty="0">
              <a:solidFill>
                <a:schemeClr val="bg1"/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574873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8DC6AD-CAD3-413C-A60B-29F2A09DB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ない関数を作る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417B6E4-530E-4202-BBA5-65E69B8DA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ja-JP" dirty="0">
                <a:latin typeface="Consolas" panose="020B0609020204030204" pitchFamily="49" charset="0"/>
              </a:rPr>
              <a:t>Head &lt;- function(</a:t>
            </a:r>
            <a:r>
              <a:rPr lang="en-US" altLang="ja-JP" dirty="0" err="1">
                <a:latin typeface="Consolas" panose="020B0609020204030204" pitchFamily="49" charset="0"/>
              </a:rPr>
              <a:t>DataFrame</a:t>
            </a:r>
            <a:r>
              <a:rPr lang="en-US" altLang="ja-JP" dirty="0">
                <a:latin typeface="Consolas" panose="020B0609020204030204" pitchFamily="49" charset="0"/>
              </a:rPr>
              <a:t>, n = 5){</a:t>
            </a:r>
          </a:p>
          <a:p>
            <a:pPr marL="0" indent="0">
              <a:buNone/>
            </a:pPr>
            <a:r>
              <a:rPr lang="en-US" altLang="ja-JP" dirty="0">
                <a:latin typeface="Consolas" panose="020B0609020204030204" pitchFamily="49" charset="0"/>
              </a:rPr>
              <a:t>	</a:t>
            </a:r>
            <a:r>
              <a:rPr lang="en-US" altLang="ja-JP" dirty="0" err="1">
                <a:latin typeface="Consolas" panose="020B0609020204030204" pitchFamily="49" charset="0"/>
              </a:rPr>
              <a:t>DataFrame</a:t>
            </a:r>
            <a:r>
              <a:rPr lang="en-US" altLang="ja-JP" dirty="0">
                <a:latin typeface="Consolas" panose="020B0609020204030204" pitchFamily="49" charset="0"/>
              </a:rPr>
              <a:t>[1:n,]</a:t>
            </a:r>
          </a:p>
          <a:p>
            <a:pPr marL="0" indent="0">
              <a:buNone/>
            </a:pPr>
            <a:r>
              <a:rPr lang="en-US" altLang="ja-JP" dirty="0">
                <a:latin typeface="Consolas" panose="020B0609020204030204" pitchFamily="49" charset="0"/>
              </a:rPr>
              <a:t>}</a:t>
            </a:r>
          </a:p>
          <a:p>
            <a:r>
              <a:rPr lang="en-US" altLang="ja-JP" dirty="0">
                <a:latin typeface="Consolas" panose="020B0609020204030204" pitchFamily="49" charset="0"/>
              </a:rPr>
              <a:t>Tail &lt;- function(</a:t>
            </a:r>
            <a:r>
              <a:rPr lang="en-US" altLang="ja-JP" dirty="0" err="1">
                <a:latin typeface="Consolas" panose="020B0609020204030204" pitchFamily="49" charset="0"/>
              </a:rPr>
              <a:t>DataFrame</a:t>
            </a:r>
            <a:r>
              <a:rPr lang="en-US" altLang="ja-JP" dirty="0">
                <a:latin typeface="Consolas" panose="020B0609020204030204" pitchFamily="49" charset="0"/>
              </a:rPr>
              <a:t>, n = 5){</a:t>
            </a:r>
          </a:p>
          <a:p>
            <a:pPr marL="0" indent="0">
              <a:buNone/>
            </a:pPr>
            <a:r>
              <a:rPr lang="en-US" altLang="ja-JP" dirty="0">
                <a:latin typeface="Consolas" panose="020B0609020204030204" pitchFamily="49" charset="0"/>
              </a:rPr>
              <a:t>	END   &lt;- </a:t>
            </a:r>
            <a:r>
              <a:rPr lang="en-US" altLang="ja-JP" dirty="0" err="1">
                <a:latin typeface="Consolas" panose="020B0609020204030204" pitchFamily="49" charset="0"/>
              </a:rPr>
              <a:t>nrow</a:t>
            </a:r>
            <a:r>
              <a:rPr lang="en-US" altLang="ja-JP" dirty="0">
                <a:latin typeface="Consolas" panose="020B0609020204030204" pitchFamily="49" charset="0"/>
              </a:rPr>
              <a:t>(</a:t>
            </a:r>
            <a:r>
              <a:rPr lang="en-US" altLang="ja-JP" dirty="0" err="1">
                <a:latin typeface="Consolas" panose="020B0609020204030204" pitchFamily="49" charset="0"/>
              </a:rPr>
              <a:t>DataFrame</a:t>
            </a:r>
            <a:r>
              <a:rPr lang="en-US" altLang="ja-JP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altLang="ja-JP" dirty="0">
                <a:latin typeface="Consolas" panose="020B0609020204030204" pitchFamily="49" charset="0"/>
              </a:rPr>
              <a:t>	START &lt;- END-n</a:t>
            </a:r>
          </a:p>
          <a:p>
            <a:pPr marL="0" indent="0">
              <a:buNone/>
            </a:pPr>
            <a:r>
              <a:rPr lang="en-US" altLang="ja-JP" dirty="0">
                <a:latin typeface="Consolas" panose="020B0609020204030204" pitchFamily="49" charset="0"/>
              </a:rPr>
              <a:t>	</a:t>
            </a:r>
            <a:r>
              <a:rPr lang="en-US" altLang="ja-JP" dirty="0" err="1">
                <a:latin typeface="Consolas" panose="020B0609020204030204" pitchFamily="49" charset="0"/>
              </a:rPr>
              <a:t>DataFrame</a:t>
            </a:r>
            <a:r>
              <a:rPr lang="en-US" altLang="ja-JP" dirty="0">
                <a:latin typeface="Consolas" panose="020B0609020204030204" pitchFamily="49" charset="0"/>
              </a:rPr>
              <a:t>[START:END,]</a:t>
            </a:r>
          </a:p>
          <a:p>
            <a:pPr marL="0" indent="0">
              <a:buNone/>
            </a:pPr>
            <a:r>
              <a:rPr lang="en-US" altLang="ja-JP" dirty="0">
                <a:latin typeface="Consolas" panose="020B0609020204030204" pitchFamily="49" charset="0"/>
              </a:rPr>
              <a:t>}</a:t>
            </a:r>
          </a:p>
          <a:p>
            <a:r>
              <a:rPr kumimoji="1" lang="en-US" altLang="ja-JP" dirty="0" err="1">
                <a:latin typeface="Consolas" panose="020B0609020204030204" pitchFamily="49" charset="0"/>
              </a:rPr>
              <a:t>data.frame</a:t>
            </a:r>
            <a:r>
              <a:rPr lang="ja-JP" altLang="en-US" dirty="0" err="1">
                <a:latin typeface="Consolas" panose="020B0609020204030204" pitchFamily="49" charset="0"/>
              </a:rPr>
              <a:t>，</a:t>
            </a:r>
            <a:r>
              <a:rPr lang="en-US" altLang="ja-JP" dirty="0">
                <a:latin typeface="Consolas" panose="020B0609020204030204" pitchFamily="49" charset="0"/>
              </a:rPr>
              <a:t>matrix</a:t>
            </a:r>
            <a:r>
              <a:rPr lang="ja-JP" altLang="en-US" dirty="0">
                <a:latin typeface="Consolas" panose="020B0609020204030204" pitchFamily="49" charset="0"/>
              </a:rPr>
              <a:t>型のみに有効</a:t>
            </a:r>
            <a:endParaRPr lang="en-US" altLang="ja-JP" dirty="0">
              <a:latin typeface="Consolas" panose="020B0609020204030204" pitchFamily="49" charset="0"/>
            </a:endParaRPr>
          </a:p>
          <a:p>
            <a:pPr lvl="1"/>
            <a:r>
              <a:rPr kumimoji="1" lang="ja-JP" altLang="en-US" dirty="0">
                <a:latin typeface="Consolas" panose="020B0609020204030204" pitchFamily="49" charset="0"/>
              </a:rPr>
              <a:t>すべての型に適用できるようにするのは読者の練習問題とする</a:t>
            </a:r>
            <a:r>
              <a:rPr kumimoji="1" lang="en-US" altLang="ja-JP" dirty="0">
                <a:latin typeface="Consolas" panose="020B0609020204030204" pitchFamily="49" charset="0"/>
              </a:rPr>
              <a:t>(</a:t>
            </a:r>
            <a:r>
              <a:rPr kumimoji="1" lang="ja-JP" altLang="en-US" dirty="0">
                <a:latin typeface="Consolas" panose="020B0609020204030204" pitchFamily="49" charset="0"/>
              </a:rPr>
              <a:t>は</a:t>
            </a:r>
            <a:r>
              <a:rPr kumimoji="1" lang="en-US" altLang="ja-JP" dirty="0">
                <a:latin typeface="Consolas" panose="020B0609020204030204" pitchFamily="49" charset="0"/>
              </a:rPr>
              <a:t>?)</a:t>
            </a:r>
          </a:p>
          <a:p>
            <a:pPr marL="0" indent="0">
              <a:buNone/>
            </a:pPr>
            <a:endParaRPr kumimoji="1" lang="ja-JP" alt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33028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8DC6AD-CAD3-413C-A60B-29F2A09DB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ない関数を作る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417B6E4-530E-4202-BBA5-65E69B8DA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>
                <a:latin typeface="Consolas" panose="020B0609020204030204" pitchFamily="49" charset="0"/>
              </a:rPr>
              <a:t>expm1</a:t>
            </a:r>
            <a:r>
              <a:rPr lang="ja-JP" altLang="en-US" dirty="0">
                <a:latin typeface="Consolas" panose="020B0609020204030204" pitchFamily="49" charset="0"/>
              </a:rPr>
              <a:t>関数を再現する</a:t>
            </a:r>
            <a:endParaRPr lang="en-US" altLang="ja-JP" dirty="0">
              <a:latin typeface="Consolas" panose="020B0609020204030204" pitchFamily="49" charset="0"/>
            </a:endParaRPr>
          </a:p>
          <a:p>
            <a:endParaRPr lang="en-US" altLang="ja-JP" dirty="0">
              <a:latin typeface="Consolas" panose="020B0609020204030204" pitchFamily="49" charset="0"/>
            </a:endParaRPr>
          </a:p>
          <a:p>
            <a:r>
              <a:rPr lang="en-US" altLang="ja-JP" dirty="0">
                <a:latin typeface="Consolas" panose="020B0609020204030204" pitchFamily="49" charset="0"/>
              </a:rPr>
              <a:t>EXPm1 &lt;- function(x){</a:t>
            </a:r>
          </a:p>
          <a:p>
            <a:pPr marL="0" indent="0">
              <a:buNone/>
            </a:pPr>
            <a:r>
              <a:rPr lang="en-US" altLang="ja-JP" dirty="0">
                <a:latin typeface="Consolas" panose="020B0609020204030204" pitchFamily="49" charset="0"/>
              </a:rPr>
              <a:t>	exp(x-1)	</a:t>
            </a:r>
          </a:p>
          <a:p>
            <a:pPr marL="0" indent="0">
              <a:buNone/>
            </a:pPr>
            <a:r>
              <a:rPr lang="en-US" altLang="ja-JP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kumimoji="1" lang="ja-JP" alt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43162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00C6EE2-091E-4D0E-AE59-A68CB700E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関数の特徴 </a:t>
            </a:r>
            <a:r>
              <a:rPr kumimoji="1" lang="en-US" altLang="ja-JP" dirty="0"/>
              <a:t>on R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3EEA2D7-23D0-439A-8483-67FE5847F4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ver. 1.0.0</a:t>
            </a:r>
            <a:r>
              <a:rPr lang="ja-JP" altLang="en-US" dirty="0"/>
              <a:t>でも</a:t>
            </a:r>
            <a:r>
              <a:rPr kumimoji="1" lang="ja-JP" altLang="en-US" dirty="0"/>
              <a:t>動的型付け</a:t>
            </a:r>
            <a:endParaRPr kumimoji="1" lang="en-US" altLang="ja-JP" dirty="0"/>
          </a:p>
          <a:p>
            <a:r>
              <a:rPr kumimoji="1" lang="ja-JP" altLang="en-US" dirty="0"/>
              <a:t>割と自由に数値を入れてもエラーを吐かない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exp</a:t>
            </a:r>
            <a:r>
              <a:rPr kumimoji="1" lang="ja-JP" altLang="en-US" dirty="0"/>
              <a:t>関数</a:t>
            </a:r>
            <a:r>
              <a:rPr kumimoji="1" lang="en-US" altLang="ja-JP" dirty="0"/>
              <a:t>:</a:t>
            </a:r>
            <a:r>
              <a:rPr kumimoji="1" lang="ja-JP" altLang="en-US" dirty="0"/>
              <a:t> 数値，ベクトル，行列などもちゃんと返してくれる．</a:t>
            </a:r>
          </a:p>
          <a:p>
            <a:pPr lvl="1"/>
            <a:r>
              <a:rPr kumimoji="1" lang="en-US" altLang="ja-JP" dirty="0">
                <a:latin typeface="Consolas" panose="020B0609020204030204" pitchFamily="49" charset="0"/>
              </a:rPr>
              <a:t>integer:</a:t>
            </a:r>
            <a:r>
              <a:rPr kumimoji="1" lang="ja-JP" altLang="en-US" dirty="0">
                <a:latin typeface="Consolas" panose="020B0609020204030204" pitchFamily="49" charset="0"/>
              </a:rPr>
              <a:t> </a:t>
            </a:r>
            <a:r>
              <a:rPr kumimoji="1" lang="en-US" altLang="ja-JP" dirty="0">
                <a:latin typeface="Consolas" panose="020B0609020204030204" pitchFamily="49" charset="0"/>
              </a:rPr>
              <a:t>Expm1(2)  = 2.718282</a:t>
            </a:r>
          </a:p>
          <a:p>
            <a:pPr lvl="1"/>
            <a:r>
              <a:rPr lang="en-US" altLang="ja-JP" dirty="0">
                <a:latin typeface="Consolas" panose="020B0609020204030204" pitchFamily="49" charset="0"/>
              </a:rPr>
              <a:t>vector : Expm1(c(1,2,3,4,5)) =  1.000000  2.718282  7.389056 20.085537 54.598150</a:t>
            </a:r>
          </a:p>
          <a:p>
            <a:pPr lvl="1"/>
            <a:r>
              <a:rPr kumimoji="1" lang="en-US" altLang="ja-JP" dirty="0">
                <a:latin typeface="Consolas" panose="020B0609020204030204" pitchFamily="49" charset="0"/>
              </a:rPr>
              <a:t>matrix</a:t>
            </a:r>
            <a:r>
              <a:rPr lang="en-US" altLang="ja-JP" dirty="0">
                <a:latin typeface="Consolas" panose="020B0609020204030204" pitchFamily="49" charset="0"/>
              </a:rPr>
              <a:t> : Expm1(matrix(c(1,2,3,4,5,6),2,3))</a:t>
            </a:r>
          </a:p>
          <a:p>
            <a:pPr marL="457200" lvl="1" indent="0">
              <a:buNone/>
            </a:pPr>
            <a:r>
              <a:rPr lang="en-US" altLang="ja-JP" dirty="0">
                <a:latin typeface="Consolas" panose="020B0609020204030204" pitchFamily="49" charset="0"/>
              </a:rPr>
              <a:t>	[,1]       [,2]   </a:t>
            </a:r>
            <a:r>
              <a:rPr lang="ja-JP" altLang="en-US" dirty="0">
                <a:latin typeface="Consolas" panose="020B0609020204030204" pitchFamily="49" charset="0"/>
              </a:rPr>
              <a:t>  </a:t>
            </a:r>
            <a:r>
              <a:rPr lang="en-US" altLang="ja-JP" dirty="0">
                <a:latin typeface="Consolas" panose="020B0609020204030204" pitchFamily="49" charset="0"/>
              </a:rPr>
              <a:t> [,3]</a:t>
            </a:r>
          </a:p>
          <a:p>
            <a:pPr marL="457200" lvl="1" indent="0">
              <a:buNone/>
            </a:pPr>
            <a:r>
              <a:rPr lang="en-US" altLang="ja-JP" dirty="0">
                <a:latin typeface="Consolas" panose="020B0609020204030204" pitchFamily="49" charset="0"/>
              </a:rPr>
              <a:t>[1,] 1.000000  7.389056  54.59815</a:t>
            </a:r>
          </a:p>
          <a:p>
            <a:pPr marL="457200" lvl="1" indent="0">
              <a:buNone/>
            </a:pPr>
            <a:r>
              <a:rPr lang="en-US" altLang="ja-JP" dirty="0">
                <a:latin typeface="Consolas" panose="020B0609020204030204" pitchFamily="49" charset="0"/>
              </a:rPr>
              <a:t>[2,] 2.718282 20.085537 148.41316</a:t>
            </a:r>
          </a:p>
        </p:txBody>
      </p:sp>
    </p:spTree>
    <p:extLst>
      <p:ext uri="{BB962C8B-B14F-4D97-AF65-F5344CB8AC3E}">
        <p14:creationId xmlns:p14="http://schemas.microsoft.com/office/powerpoint/2010/main" val="7777669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00C6EE2-091E-4D0E-AE59-A68CB700E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関数の特徴 </a:t>
            </a:r>
            <a:r>
              <a:rPr lang="en-US" altLang="ja-JP" dirty="0"/>
              <a:t>o</a:t>
            </a:r>
            <a:r>
              <a:rPr kumimoji="1" lang="en-US" altLang="ja-JP" dirty="0"/>
              <a:t>n R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3EEA2D7-23D0-439A-8483-67FE5847F4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ver. 1.0.0</a:t>
            </a:r>
            <a:r>
              <a:rPr lang="ja-JP" altLang="en-US" dirty="0"/>
              <a:t>でも</a:t>
            </a:r>
            <a:r>
              <a:rPr kumimoji="1" lang="ja-JP" altLang="en-US" dirty="0"/>
              <a:t>動的型付け</a:t>
            </a:r>
            <a:endParaRPr kumimoji="1" lang="en-US" altLang="ja-JP" dirty="0"/>
          </a:p>
          <a:p>
            <a:r>
              <a:rPr kumimoji="1" lang="ja-JP" altLang="en-US" dirty="0"/>
              <a:t>割と自由に数値を入れてもエラーを吐かない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exp</a:t>
            </a:r>
            <a:r>
              <a:rPr kumimoji="1" lang="ja-JP" altLang="en-US" dirty="0"/>
              <a:t>関数</a:t>
            </a:r>
            <a:r>
              <a:rPr kumimoji="1" lang="en-US" altLang="ja-JP" dirty="0"/>
              <a:t>:</a:t>
            </a:r>
            <a:r>
              <a:rPr kumimoji="1" lang="ja-JP" altLang="en-US" dirty="0"/>
              <a:t> 数値，ベクトル，行列などもちゃんと返してくれたりする．</a:t>
            </a:r>
            <a:endParaRPr kumimoji="1" lang="en-US" altLang="ja-JP" dirty="0"/>
          </a:p>
          <a:p>
            <a:pPr lvl="2"/>
            <a:r>
              <a:rPr lang="en-US" altLang="ja-JP" dirty="0"/>
              <a:t>factor</a:t>
            </a:r>
            <a:r>
              <a:rPr lang="ja-JP" altLang="en-US" dirty="0"/>
              <a:t>型，</a:t>
            </a:r>
            <a:r>
              <a:rPr lang="en-US" altLang="ja-JP" dirty="0"/>
              <a:t>character</a:t>
            </a:r>
            <a:r>
              <a:rPr lang="ja-JP" altLang="en-US" dirty="0"/>
              <a:t>型，</a:t>
            </a:r>
            <a:r>
              <a:rPr lang="en-US" altLang="ja-JP" dirty="0"/>
              <a:t>logical</a:t>
            </a:r>
            <a:r>
              <a:rPr lang="ja-JP" altLang="en-US" dirty="0"/>
              <a:t>型はエラー</a:t>
            </a:r>
            <a:endParaRPr lang="en-US" altLang="ja-JP" dirty="0"/>
          </a:p>
          <a:p>
            <a:pPr lvl="2"/>
            <a:r>
              <a:rPr kumimoji="1" lang="ja-JP" altLang="en-US" dirty="0"/>
              <a:t>複数の型が入ってる</a:t>
            </a:r>
            <a:r>
              <a:rPr kumimoji="1" lang="en-US" altLang="ja-JP" dirty="0" err="1"/>
              <a:t>data.frame</a:t>
            </a:r>
            <a:r>
              <a:rPr kumimoji="1" lang="ja-JP" altLang="en-US" dirty="0"/>
              <a:t>型もエラー</a:t>
            </a:r>
            <a:endParaRPr kumimoji="1" lang="en-US" altLang="ja-JP" dirty="0"/>
          </a:p>
          <a:p>
            <a:pPr lvl="2"/>
            <a:r>
              <a:rPr lang="en-US" altLang="ja-JP" dirty="0"/>
              <a:t>list</a:t>
            </a:r>
            <a:r>
              <a:rPr lang="ja-JP" altLang="en-US" dirty="0"/>
              <a:t>方は要素の型があっていてもエラー</a:t>
            </a:r>
            <a:endParaRPr kumimoji="1"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1F604915-DDA5-4905-803D-34114F6716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4" b="12017"/>
          <a:stretch/>
        </p:blipFill>
        <p:spPr>
          <a:xfrm>
            <a:off x="838200" y="4407157"/>
            <a:ext cx="9870649" cy="607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63471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00C6EE2-091E-4D0E-AE59-A68CB700E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関数の特徴 </a:t>
            </a:r>
            <a:r>
              <a:rPr kumimoji="1" lang="en-US" altLang="ja-JP" dirty="0"/>
              <a:t>in R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3EEA2D7-23D0-439A-8483-67FE5847F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ja-JP" altLang="en-US" dirty="0"/>
              <a:t>関数のデフォルト値</a:t>
            </a:r>
            <a:endParaRPr kumimoji="1" lang="en-US" altLang="ja-JP" dirty="0"/>
          </a:p>
          <a:p>
            <a:pPr lvl="1"/>
            <a:r>
              <a:rPr lang="ja-JP" altLang="en-US" dirty="0"/>
              <a:t>引数として設定されているが，入力しなくてもどうにかしてくれる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lang="en-US" altLang="ja-JP" dirty="0">
                <a:latin typeface="Consolas" panose="020B0609020204030204" pitchFamily="49" charset="0"/>
              </a:rPr>
              <a:t>Head &lt;- function(</a:t>
            </a:r>
            <a:r>
              <a:rPr lang="en-US" altLang="ja-JP" dirty="0" err="1">
                <a:latin typeface="Consolas" panose="020B0609020204030204" pitchFamily="49" charset="0"/>
              </a:rPr>
              <a:t>DataFrame</a:t>
            </a:r>
            <a:r>
              <a:rPr lang="en-US" altLang="ja-JP" dirty="0">
                <a:latin typeface="Consolas" panose="020B0609020204030204" pitchFamily="49" charset="0"/>
              </a:rPr>
              <a:t>, </a:t>
            </a:r>
            <a:r>
              <a:rPr lang="en-US" altLang="ja-JP" dirty="0">
                <a:solidFill>
                  <a:srgbClr val="FF0000"/>
                </a:solidFill>
                <a:latin typeface="Consolas" panose="020B0609020204030204" pitchFamily="49" charset="0"/>
              </a:rPr>
              <a:t>n = 5</a:t>
            </a:r>
            <a:r>
              <a:rPr lang="en-US" altLang="ja-JP" dirty="0">
                <a:latin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altLang="ja-JP" dirty="0">
                <a:latin typeface="Consolas" panose="020B0609020204030204" pitchFamily="49" charset="0"/>
              </a:rPr>
              <a:t>	</a:t>
            </a:r>
            <a:r>
              <a:rPr lang="en-US" altLang="ja-JP" dirty="0" err="1">
                <a:latin typeface="Consolas" panose="020B0609020204030204" pitchFamily="49" charset="0"/>
              </a:rPr>
              <a:t>DataFrame</a:t>
            </a:r>
            <a:r>
              <a:rPr lang="en-US" altLang="ja-JP" dirty="0">
                <a:latin typeface="Consolas" panose="020B0609020204030204" pitchFamily="49" charset="0"/>
              </a:rPr>
              <a:t>[1:n,]</a:t>
            </a:r>
          </a:p>
          <a:p>
            <a:pPr marL="0" indent="0">
              <a:buNone/>
            </a:pPr>
            <a:r>
              <a:rPr lang="en-US" altLang="ja-JP" dirty="0">
                <a:latin typeface="Consolas" panose="020B0609020204030204" pitchFamily="49" charset="0"/>
              </a:rPr>
              <a:t>}</a:t>
            </a:r>
          </a:p>
          <a:p>
            <a:pPr lvl="1"/>
            <a:r>
              <a:rPr kumimoji="1" lang="ja-JP" altLang="en-US" dirty="0"/>
              <a:t>デフォルト値があると，</a:t>
            </a:r>
            <a:r>
              <a:rPr kumimoji="1" lang="en-US" altLang="ja-JP" dirty="0" err="1"/>
              <a:t>DataFrame</a:t>
            </a:r>
            <a:r>
              <a:rPr kumimoji="1" lang="ja-JP" altLang="en-US" dirty="0"/>
              <a:t>さえ入れれば</a:t>
            </a:r>
            <a:r>
              <a:rPr lang="ja-JP" altLang="en-US" dirty="0"/>
              <a:t>どうにかしてくれる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52366619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60C68A26-BA4F-4FC5-8F9E-BD25674AF3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演算子を作る</a:t>
            </a:r>
          </a:p>
        </p:txBody>
      </p:sp>
      <p:sp>
        <p:nvSpPr>
          <p:cNvPr id="5" name="字幕 4">
            <a:extLst>
              <a:ext uri="{FF2B5EF4-FFF2-40B4-BE49-F238E27FC236}">
                <a16:creationId xmlns:a16="http://schemas.microsoft.com/office/drawing/2014/main" id="{B701938F-F8A3-495F-AF36-E5075B056E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764915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00C6EE2-091E-4D0E-AE59-A68CB700E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演算子を作る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3EEA2D7-23D0-439A-8483-67FE5847F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ja-JP" dirty="0"/>
              <a:t>Python</a:t>
            </a:r>
            <a:r>
              <a:rPr lang="ja-JP" altLang="en-US" dirty="0"/>
              <a:t>などにある演算子</a:t>
            </a:r>
            <a:r>
              <a:rPr lang="en-US" altLang="ja-JP" dirty="0">
                <a:latin typeface="Consolas" panose="020B0609020204030204" pitchFamily="49" charset="0"/>
              </a:rPr>
              <a:t>+=</a:t>
            </a:r>
            <a:r>
              <a:rPr lang="ja-JP" altLang="en-US" dirty="0"/>
              <a:t>と</a:t>
            </a:r>
            <a:r>
              <a:rPr lang="en-US" altLang="ja-JP" dirty="0">
                <a:latin typeface="Consolas" panose="020B0609020204030204" pitchFamily="49" charset="0"/>
              </a:rPr>
              <a:t>-=</a:t>
            </a:r>
            <a:endParaRPr lang="en-US" altLang="ja-JP" dirty="0"/>
          </a:p>
          <a:p>
            <a:pPr lvl="1"/>
            <a:r>
              <a:rPr kumimoji="1" lang="en-US" altLang="ja-JP" dirty="0"/>
              <a:t>R</a:t>
            </a:r>
            <a:r>
              <a:rPr lang="ja-JP" altLang="en-US" dirty="0" err="1"/>
              <a:t>には</a:t>
            </a:r>
            <a:r>
              <a:rPr lang="ja-JP" altLang="en-US" dirty="0"/>
              <a:t>デフォルトで定義されていなかったりする</a:t>
            </a:r>
            <a:endParaRPr lang="en-US" altLang="ja-JP" dirty="0"/>
          </a:p>
          <a:p>
            <a:pPr lvl="1"/>
            <a:endParaRPr kumimoji="1" lang="en-US" altLang="ja-JP" dirty="0"/>
          </a:p>
          <a:p>
            <a:r>
              <a:rPr kumimoji="1" lang="ja-JP" altLang="en-US" dirty="0"/>
              <a:t>パイプ演算子 </a:t>
            </a:r>
            <a:r>
              <a:rPr kumimoji="1" lang="en-US" altLang="ja-JP" dirty="0">
                <a:latin typeface="Consolas" panose="020B0609020204030204" pitchFamily="49" charset="0"/>
              </a:rPr>
              <a:t>%&gt;%</a:t>
            </a:r>
          </a:p>
          <a:p>
            <a:pPr lvl="1"/>
            <a:r>
              <a:rPr kumimoji="1" lang="en-US" altLang="ja-JP" dirty="0" err="1">
                <a:latin typeface="Consolas" panose="020B0609020204030204" pitchFamily="49" charset="0"/>
              </a:rPr>
              <a:t>magrittr</a:t>
            </a:r>
            <a:r>
              <a:rPr lang="ja-JP" altLang="en-US" dirty="0">
                <a:latin typeface="Consolas" panose="020B0609020204030204" pitchFamily="49" charset="0"/>
              </a:rPr>
              <a:t>のない神代</a:t>
            </a:r>
            <a:endParaRPr kumimoji="1" lang="en-US" altLang="ja-JP" dirty="0"/>
          </a:p>
          <a:p>
            <a:pPr lvl="1"/>
            <a:endParaRPr kumimoji="1" lang="en-US" altLang="ja-JP" dirty="0"/>
          </a:p>
          <a:p>
            <a:r>
              <a:rPr lang="en-US" altLang="ja-JP" dirty="0"/>
              <a:t>.</a:t>
            </a:r>
            <a:endParaRPr kumimoji="1" lang="en-US" altLang="ja-JP" dirty="0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BED268D9-3924-4A69-BE4B-6B3151061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237" y="3911236"/>
            <a:ext cx="6904093" cy="2265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28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CBA654-DF52-4B5B-9212-9FE3A7BAC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演算子を作る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C464AFD-3D90-4AFB-B89D-9E7F50FB9D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ja-JP" dirty="0">
                <a:latin typeface="Consolas" panose="020B0609020204030204" pitchFamily="49" charset="0"/>
              </a:rPr>
              <a:t>“%+=%” &lt;- function(</a:t>
            </a:r>
            <a:r>
              <a:rPr lang="en-US" altLang="ja-JP" dirty="0" err="1">
                <a:latin typeface="Consolas" panose="020B0609020204030204" pitchFamily="49" charset="0"/>
              </a:rPr>
              <a:t>x,y</a:t>
            </a:r>
            <a:r>
              <a:rPr lang="en-US" altLang="ja-JP" dirty="0">
                <a:latin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altLang="ja-JP" dirty="0">
                <a:latin typeface="Consolas" panose="020B0609020204030204" pitchFamily="49" charset="0"/>
              </a:rPr>
              <a:t>	x + y</a:t>
            </a:r>
          </a:p>
          <a:p>
            <a:pPr marL="0" indent="0">
              <a:buNone/>
            </a:pPr>
            <a:r>
              <a:rPr lang="en-US" altLang="ja-JP" dirty="0">
                <a:latin typeface="Consolas" panose="020B0609020204030204" pitchFamily="49" charset="0"/>
              </a:rPr>
              <a:t>}</a:t>
            </a:r>
          </a:p>
          <a:p>
            <a:r>
              <a:rPr lang="en-US" altLang="ja-JP" dirty="0">
                <a:latin typeface="Consolas" panose="020B0609020204030204" pitchFamily="49" charset="0"/>
              </a:rPr>
              <a:t>“%-=%” &lt;- function(</a:t>
            </a:r>
            <a:r>
              <a:rPr lang="en-US" altLang="ja-JP" dirty="0" err="1">
                <a:latin typeface="Consolas" panose="020B0609020204030204" pitchFamily="49" charset="0"/>
              </a:rPr>
              <a:t>x,y</a:t>
            </a:r>
            <a:r>
              <a:rPr lang="en-US" altLang="ja-JP" dirty="0">
                <a:latin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altLang="ja-JP" dirty="0">
                <a:latin typeface="Consolas" panose="020B0609020204030204" pitchFamily="49" charset="0"/>
              </a:rPr>
              <a:t>	x - y</a:t>
            </a:r>
          </a:p>
          <a:p>
            <a:pPr marL="0" indent="0">
              <a:buNone/>
            </a:pPr>
            <a:r>
              <a:rPr lang="en-US" altLang="ja-JP" dirty="0">
                <a:latin typeface="Consolas" panose="020B0609020204030204" pitchFamily="49" charset="0"/>
              </a:rPr>
              <a:t>}</a:t>
            </a:r>
          </a:p>
          <a:p>
            <a:r>
              <a:rPr lang="en-US" altLang="ja-JP" dirty="0">
                <a:latin typeface="Consolas" panose="020B0609020204030204" pitchFamily="49" charset="0"/>
              </a:rPr>
              <a:t>“%&gt;%” &lt;- function(x, Function){</a:t>
            </a:r>
          </a:p>
          <a:p>
            <a:pPr marL="0" indent="0">
              <a:buNone/>
            </a:pPr>
            <a:r>
              <a:rPr lang="en-US" altLang="ja-JP" dirty="0">
                <a:latin typeface="Consolas" panose="020B0609020204030204" pitchFamily="49" charset="0"/>
              </a:rPr>
              <a:t>	Function(x)</a:t>
            </a:r>
          </a:p>
          <a:p>
            <a:pPr marL="0" indent="0">
              <a:buNone/>
            </a:pPr>
            <a:r>
              <a:rPr lang="en-US" altLang="ja-JP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altLang="ja-JP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925156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33095C-CD48-45B7-B85F-864BF6DD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主な参考文献</a:t>
            </a:r>
          </a:p>
        </p:txBody>
      </p:sp>
      <p:pic>
        <p:nvPicPr>
          <p:cNvPr id="1026" name="Picture 2" descr="https://images-na.ssl-images-amazon.com/images/I/51p6-f0GtHL._SX388_BO1,204,203,200_.jpg">
            <a:extLst>
              <a:ext uri="{FF2B5EF4-FFF2-40B4-BE49-F238E27FC236}">
                <a16:creationId xmlns:a16="http://schemas.microsoft.com/office/drawing/2014/main" id="{DF058DEB-8FB8-4A61-909C-936FB51FB91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049" y="2464512"/>
            <a:ext cx="1999593" cy="2558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images-na.ssl-images-amazon.com/images/I/51zklTjsgbL._SX389_BO1,204,203,200_.jpg">
            <a:extLst>
              <a:ext uri="{FF2B5EF4-FFF2-40B4-BE49-F238E27FC236}">
                <a16:creationId xmlns:a16="http://schemas.microsoft.com/office/drawing/2014/main" id="{D951C1A4-83A0-4A75-8A47-A960101A36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0642" y="2464511"/>
            <a:ext cx="2004721" cy="2558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images-na.ssl-images-amazon.com/images/I/51sGGydPkYL._SX384_BO1,204,203,200_.jpg">
            <a:extLst>
              <a:ext uri="{FF2B5EF4-FFF2-40B4-BE49-F238E27FC236}">
                <a16:creationId xmlns:a16="http://schemas.microsoft.com/office/drawing/2014/main" id="{8AD3A0F5-602D-47EC-97F9-BDDDD8F8A7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5871" y="2464511"/>
            <a:ext cx="1979085" cy="2558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images-na.ssl-images-amazon.com/images/I/51zkjSReHvL._SX352_BO1,204,203,200_.jpg">
            <a:extLst>
              <a:ext uri="{FF2B5EF4-FFF2-40B4-BE49-F238E27FC236}">
                <a16:creationId xmlns:a16="http://schemas.microsoft.com/office/drawing/2014/main" id="{B9CD863A-2B3A-4185-B426-2A7276E12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464" y="2464512"/>
            <a:ext cx="1815015" cy="2558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168566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60C68A26-BA4F-4FC5-8F9E-BD25674AF3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/>
              <a:t>Enjoy!</a:t>
            </a:r>
            <a:endParaRPr kumimoji="1" lang="ja-JP" altLang="en-US" dirty="0"/>
          </a:p>
        </p:txBody>
      </p:sp>
      <p:sp>
        <p:nvSpPr>
          <p:cNvPr id="5" name="字幕 4">
            <a:extLst>
              <a:ext uri="{FF2B5EF4-FFF2-40B4-BE49-F238E27FC236}">
                <a16:creationId xmlns:a16="http://schemas.microsoft.com/office/drawing/2014/main" id="{B701938F-F8A3-495F-AF36-E5075B056E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2128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A09F68-07FA-4513-A639-30C5C8BAA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kumimoji="1" lang="ja-JP" altLang="en-US" dirty="0"/>
              <a:t>我々は何を知っているか？</a:t>
            </a:r>
          </a:p>
        </p:txBody>
      </p:sp>
    </p:spTree>
    <p:extLst>
      <p:ext uri="{BB962C8B-B14F-4D97-AF65-F5344CB8AC3E}">
        <p14:creationId xmlns:p14="http://schemas.microsoft.com/office/powerpoint/2010/main" val="2378120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B5329CDD-AFE2-4EF7-9E0A-3FD47A3E22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627084"/>
            <a:ext cx="9144000" cy="1289148"/>
          </a:xfrm>
        </p:spPr>
        <p:txBody>
          <a:bodyPr>
            <a:normAutofit/>
          </a:bodyPr>
          <a:lstStyle/>
          <a:p>
            <a:r>
              <a:rPr kumimoji="1" lang="ja-JP" altLang="en-US" sz="4400" dirty="0"/>
              <a:t>我々という存在とは？</a:t>
            </a: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FC2C5CCA-A58B-4571-B4FA-46149880B29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02258"/>
            <a:ext cx="10515600" cy="3998912"/>
          </a:xfrm>
        </p:spPr>
      </p:pic>
    </p:spTree>
    <p:extLst>
      <p:ext uri="{BB962C8B-B14F-4D97-AF65-F5344CB8AC3E}">
        <p14:creationId xmlns:p14="http://schemas.microsoft.com/office/powerpoint/2010/main" val="4286366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A09F68-07FA-4513-A639-30C5C8BAA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kumimoji="1" lang="ja-JP" altLang="en-US" dirty="0"/>
              <a:t>よくわからない</a:t>
            </a:r>
          </a:p>
        </p:txBody>
      </p:sp>
    </p:spTree>
    <p:extLst>
      <p:ext uri="{BB962C8B-B14F-4D97-AF65-F5344CB8AC3E}">
        <p14:creationId xmlns:p14="http://schemas.microsoft.com/office/powerpoint/2010/main" val="3514198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B5329CDD-AFE2-4EF7-9E0A-3FD47A3E22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627084"/>
            <a:ext cx="9144000" cy="1289148"/>
          </a:xfrm>
        </p:spPr>
        <p:txBody>
          <a:bodyPr>
            <a:normAutofit/>
          </a:bodyPr>
          <a:lstStyle/>
          <a:p>
            <a:r>
              <a:rPr kumimoji="1" lang="ja-JP" altLang="en-US" sz="4400" dirty="0">
                <a:solidFill>
                  <a:schemeClr val="bg1"/>
                </a:solidFill>
              </a:rPr>
              <a:t>なぜ地球で生命が生まれたのか？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7F4FC03E-B60A-457D-AD27-23A998EC40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8500" y="699110"/>
            <a:ext cx="4135000" cy="4137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244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A09F68-07FA-4513-A639-30C5C8BAA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kumimoji="1" lang="ja-JP" altLang="en-US" dirty="0"/>
              <a:t>よくわからない</a:t>
            </a:r>
          </a:p>
        </p:txBody>
      </p:sp>
    </p:spTree>
    <p:extLst>
      <p:ext uri="{BB962C8B-B14F-4D97-AF65-F5344CB8AC3E}">
        <p14:creationId xmlns:p14="http://schemas.microsoft.com/office/powerpoint/2010/main" val="2736051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10627</TotalTime>
  <Words>989</Words>
  <Application>Microsoft Office PowerPoint</Application>
  <PresentationFormat>ワイド画面</PresentationFormat>
  <Paragraphs>207</Paragraphs>
  <Slides>49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49</vt:i4>
      </vt:variant>
    </vt:vector>
  </HeadingPairs>
  <TitlesOfParts>
    <vt:vector size="55" baseType="lpstr">
      <vt:lpstr>HGP明朝B</vt:lpstr>
      <vt:lpstr>游ゴシック</vt:lpstr>
      <vt:lpstr>游ゴシック Light</vt:lpstr>
      <vt:lpstr>Arial</vt:lpstr>
      <vt:lpstr>Consolas</vt:lpstr>
      <vt:lpstr>Office テーマ</vt:lpstr>
      <vt:lpstr>宇宙が生まれる前の話 R ver 1.0.0で関数を知る</vt:lpstr>
      <vt:lpstr>誰？</vt:lpstr>
      <vt:lpstr>R</vt:lpstr>
      <vt:lpstr>閑　話　休　題  ○ 物 語 ッ ポ ク テ ナ ン カ イ イ ヨ ネ</vt:lpstr>
      <vt:lpstr>我々は何を知っているか？</vt:lpstr>
      <vt:lpstr>我々という存在とは？</vt:lpstr>
      <vt:lpstr>よくわからない</vt:lpstr>
      <vt:lpstr>なぜ地球で生命が生まれたのか？</vt:lpstr>
      <vt:lpstr>よくわからない</vt:lpstr>
      <vt:lpstr>宇宙が始まる前は何があったのか？</vt:lpstr>
      <vt:lpstr>よくわからない</vt:lpstr>
      <vt:lpstr>初心者セッション(超基礎)</vt:lpstr>
      <vt:lpstr>【余談】きっかけ</vt:lpstr>
      <vt:lpstr>【余談】きっかけ</vt:lpstr>
      <vt:lpstr>PowerPoint プレゼンテーション</vt:lpstr>
      <vt:lpstr>閑　話　休　題  ○ 物 語 ッ ポ ク テ ナ ン カ イ イ ヨ ネ</vt:lpstr>
      <vt:lpstr>宇宙が生まれる前の話 R ver 1.0.0で関数を知る</vt:lpstr>
      <vt:lpstr>初心者セッション(超基礎)</vt:lpstr>
      <vt:lpstr>初心者セッション(超基礎)</vt:lpstr>
      <vt:lpstr>初心者セッション(超基礎)</vt:lpstr>
      <vt:lpstr>初心者セッション(超基礎)</vt:lpstr>
      <vt:lpstr>初心者セッション(超基礎)</vt:lpstr>
      <vt:lpstr>できましたか？</vt:lpstr>
      <vt:lpstr>で　き　ま　し　た　ね　？　</vt:lpstr>
      <vt:lpstr>R ver. 1.0.0</vt:lpstr>
      <vt:lpstr>眺めてみる</vt:lpstr>
      <vt:lpstr>R ver 1.0.0</vt:lpstr>
      <vt:lpstr>【参考】R ver. 3.5.2</vt:lpstr>
      <vt:lpstr>R ver. 1.0.0</vt:lpstr>
      <vt:lpstr>宇宙が生まれる前の話 R ver 1.0.0で学ぶ関数</vt:lpstr>
      <vt:lpstr>「関数」って 何？</vt:lpstr>
      <vt:lpstr>というか</vt:lpstr>
      <vt:lpstr>PowerPoint プレゼンテーション</vt:lpstr>
      <vt:lpstr>？</vt:lpstr>
      <vt:lpstr>PowerPoint プレゼンテーション</vt:lpstr>
      <vt:lpstr>関数とは</vt:lpstr>
      <vt:lpstr>関数とは in R</vt:lpstr>
      <vt:lpstr>関数とは in R</vt:lpstr>
      <vt:lpstr>ない関数を作る</vt:lpstr>
      <vt:lpstr>ない関数を作る</vt:lpstr>
      <vt:lpstr>ない関数を作る</vt:lpstr>
      <vt:lpstr>関数の特徴 on R</vt:lpstr>
      <vt:lpstr>関数の特徴 on R</vt:lpstr>
      <vt:lpstr>関数の特徴 in R</vt:lpstr>
      <vt:lpstr>演算子を作る</vt:lpstr>
      <vt:lpstr>演算子を作る</vt:lpstr>
      <vt:lpstr>演算子を作る</vt:lpstr>
      <vt:lpstr>主な参考文献</vt:lpstr>
      <vt:lpstr>Enjoy!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R言語”超”入門</dc:title>
  <dc:creator>Takafumi ITO</dc:creator>
  <cp:lastModifiedBy>Takafumi ITO</cp:lastModifiedBy>
  <cp:revision>79</cp:revision>
  <dcterms:created xsi:type="dcterms:W3CDTF">2018-12-02T10:16:34Z</dcterms:created>
  <dcterms:modified xsi:type="dcterms:W3CDTF">2019-01-15T14:45:11Z</dcterms:modified>
</cp:coreProperties>
</file>

<file path=docProps/thumbnail.jpeg>
</file>